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3"/>
  </p:sldMasterIdLst>
  <p:notesMasterIdLst>
    <p:notesMasterId r:id="rId30"/>
  </p:notesMasterIdLst>
  <p:sldIdLst>
    <p:sldId id="256" r:id="rId24"/>
    <p:sldId id="257" r:id="rId25"/>
    <p:sldId id="259" r:id="rId26"/>
    <p:sldId id="263" r:id="rId27"/>
    <p:sldId id="262" r:id="rId28"/>
    <p:sldId id="26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43" d="100"/>
          <a:sy n="43" d="100"/>
        </p:scale>
        <p:origin x="3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3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2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5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4429E-A4E5-4982-8146-6AB51A11816A}" type="datetimeFigureOut">
              <a:rPr lang="en-IN" smtClean="0"/>
              <a:t>30-11-2019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EF767-51FC-4474-AC72-2414C4D9D8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0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985059" y="1656506"/>
            <a:ext cx="8197521" cy="860527"/>
          </a:xfrm>
          <a:noFill/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4000" dirty="0" smtClean="0">
                <a:solidFill>
                  <a:schemeClr val="bg1">
                    <a:lumMod val="95000"/>
                  </a:schemeClr>
                </a:solidFill>
                <a:latin typeface="HelvLight" pitchFamily="2" charset="0"/>
              </a:defRPr>
            </a:lvl1pPr>
          </a:lstStyle>
          <a:p>
            <a:pPr marL="0" lvl="0" algn="ctr"/>
            <a:r>
              <a:rPr lang="en-US" dirty="0" smtClean="0"/>
              <a:t>Your Main 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985059" y="2517033"/>
            <a:ext cx="8197521" cy="617537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pPr lvl="0"/>
            <a:r>
              <a:rPr lang="en-IN" dirty="0" smtClean="0"/>
              <a:t>Your Subtitle Goes Here</a:t>
            </a:r>
            <a:endParaRPr lang="en-IN" dirty="0"/>
          </a:p>
        </p:txBody>
      </p:sp>
      <p:cxnSp>
        <p:nvCxnSpPr>
          <p:cNvPr id="12" name="Straight Arrow Connector 11"/>
          <p:cNvCxnSpPr/>
          <p:nvPr userDrawn="1"/>
        </p:nvCxnSpPr>
        <p:spPr>
          <a:xfrm>
            <a:off x="0" y="1600549"/>
            <a:ext cx="12192000" cy="0"/>
          </a:xfrm>
          <a:prstGeom prst="straightConnector1">
            <a:avLst/>
          </a:prstGeom>
          <a:ln>
            <a:gradFill flip="none" rotWithShape="1">
              <a:gsLst>
                <a:gs pos="502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 userDrawn="1"/>
        </p:nvCxnSpPr>
        <p:spPr>
          <a:xfrm>
            <a:off x="0" y="3195887"/>
            <a:ext cx="12192000" cy="0"/>
          </a:xfrm>
          <a:prstGeom prst="straightConnector1">
            <a:avLst/>
          </a:prstGeom>
          <a:ln>
            <a:gradFill flip="none" rotWithShape="1">
              <a:gsLst>
                <a:gs pos="50200">
                  <a:schemeClr val="tx2">
                    <a:lumMod val="20000"/>
                    <a:lumOff val="8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310" y="6273713"/>
            <a:ext cx="530398" cy="530398"/>
          </a:xfrm>
          <a:prstGeom prst="rect">
            <a:avLst/>
          </a:prstGeom>
        </p:spPr>
      </p:pic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fld id="{9833252B-0D10-4272-93A8-6AF4CB7FF40E}" type="datetime3">
              <a:rPr lang="en-IN" smtClean="0"/>
              <a:pPr/>
              <a:t>30 November 2019</a:t>
            </a:fld>
            <a:endParaRPr lang="en-IN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7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/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4" name="Group 23"/>
          <p:cNvGrpSpPr>
            <a:grpSpLocks noChangeAspect="1"/>
          </p:cNvGrpSpPr>
          <p:nvPr userDrawn="1"/>
        </p:nvGrpSpPr>
        <p:grpSpPr>
          <a:xfrm>
            <a:off x="9018977" y="4188306"/>
            <a:ext cx="2631705" cy="2168044"/>
            <a:chOff x="4692494" y="1877936"/>
            <a:chExt cx="3853080" cy="3174233"/>
          </a:xfrm>
          <a:solidFill>
            <a:srgbClr val="FFFFFF">
              <a:alpha val="72941"/>
            </a:srgbClr>
          </a:solidFill>
        </p:grpSpPr>
        <p:grpSp>
          <p:nvGrpSpPr>
            <p:cNvPr id="25" name="Group 24"/>
            <p:cNvGrpSpPr/>
            <p:nvPr/>
          </p:nvGrpSpPr>
          <p:grpSpPr>
            <a:xfrm>
              <a:off x="5244858" y="1877936"/>
              <a:ext cx="3300716" cy="2389283"/>
              <a:chOff x="2203924" y="1676371"/>
              <a:chExt cx="1156877" cy="837429"/>
            </a:xfrm>
            <a:grpFill/>
          </p:grpSpPr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>
                <a:off x="2203924" y="1921853"/>
                <a:ext cx="383046" cy="3830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>
                <a:off x="2465113" y="2252175"/>
                <a:ext cx="261625" cy="26162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B05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>
                <a:off x="2600529" y="1919714"/>
                <a:ext cx="216219" cy="216219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0" name="Freeform 29"/>
              <p:cNvSpPr>
                <a:spLocks noChangeAspect="1"/>
              </p:cNvSpPr>
              <p:nvPr/>
            </p:nvSpPr>
            <p:spPr bwMode="auto">
              <a:xfrm>
                <a:off x="2239806" y="1738379"/>
                <a:ext cx="196563" cy="196563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1" name="Freeform 30"/>
              <p:cNvSpPr>
                <a:spLocks noChangeAspect="1"/>
              </p:cNvSpPr>
              <p:nvPr/>
            </p:nvSpPr>
            <p:spPr bwMode="auto">
              <a:xfrm rot="4500000">
                <a:off x="2434198" y="1700416"/>
                <a:ext cx="261625" cy="26162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B0F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2" name="Freeform 31"/>
              <p:cNvSpPr>
                <a:spLocks noChangeAspect="1"/>
              </p:cNvSpPr>
              <p:nvPr/>
            </p:nvSpPr>
            <p:spPr bwMode="auto">
              <a:xfrm rot="1800000">
                <a:off x="2596865" y="2130341"/>
                <a:ext cx="147681" cy="147681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3" name="Freeform 32"/>
              <p:cNvSpPr>
                <a:spLocks noChangeAspect="1"/>
              </p:cNvSpPr>
              <p:nvPr/>
            </p:nvSpPr>
            <p:spPr bwMode="auto">
              <a:xfrm rot="4500000">
                <a:off x="2683674" y="1704988"/>
                <a:ext cx="237841" cy="237841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rgbClr val="00206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4" name="Freeform 33"/>
              <p:cNvSpPr>
                <a:spLocks noChangeAspect="1"/>
              </p:cNvSpPr>
              <p:nvPr/>
            </p:nvSpPr>
            <p:spPr bwMode="auto">
              <a:xfrm rot="3600000">
                <a:off x="2828379" y="1898940"/>
                <a:ext cx="178694" cy="17869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5" name="Freeform 34"/>
              <p:cNvSpPr>
                <a:spLocks noChangeAspect="1"/>
              </p:cNvSpPr>
              <p:nvPr/>
            </p:nvSpPr>
            <p:spPr bwMode="auto">
              <a:xfrm rot="3600000">
                <a:off x="2705577" y="2220692"/>
                <a:ext cx="156768" cy="15676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6" name="Freeform 35"/>
              <p:cNvSpPr>
                <a:spLocks noChangeAspect="1"/>
              </p:cNvSpPr>
              <p:nvPr/>
            </p:nvSpPr>
            <p:spPr bwMode="auto">
              <a:xfrm rot="3600000">
                <a:off x="2776786" y="2088258"/>
                <a:ext cx="156768" cy="15676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7" name="Freeform 36"/>
              <p:cNvSpPr>
                <a:spLocks noChangeAspect="1"/>
              </p:cNvSpPr>
              <p:nvPr/>
            </p:nvSpPr>
            <p:spPr bwMode="auto">
              <a:xfrm rot="3600000">
                <a:off x="2922089" y="2076503"/>
                <a:ext cx="107075" cy="10707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8" name="Freeform 37"/>
              <p:cNvSpPr>
                <a:spLocks noChangeAspect="1"/>
              </p:cNvSpPr>
              <p:nvPr/>
            </p:nvSpPr>
            <p:spPr bwMode="auto">
              <a:xfrm rot="3600000">
                <a:off x="2997265" y="2015917"/>
                <a:ext cx="88492" cy="88492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39" name="Freeform 38"/>
              <p:cNvSpPr>
                <a:spLocks noChangeAspect="1"/>
              </p:cNvSpPr>
              <p:nvPr/>
            </p:nvSpPr>
            <p:spPr bwMode="auto">
              <a:xfrm rot="2700000">
                <a:off x="3177309" y="1940409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0" name="Freeform 39"/>
              <p:cNvSpPr>
                <a:spLocks noChangeAspect="1"/>
              </p:cNvSpPr>
              <p:nvPr/>
            </p:nvSpPr>
            <p:spPr bwMode="auto">
              <a:xfrm rot="2700000">
                <a:off x="3132721" y="1858553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1" name="Freeform 40"/>
              <p:cNvSpPr>
                <a:spLocks noChangeAspect="1"/>
              </p:cNvSpPr>
              <p:nvPr/>
            </p:nvSpPr>
            <p:spPr bwMode="auto">
              <a:xfrm rot="2700000">
                <a:off x="3093457" y="1797993"/>
                <a:ext cx="73134" cy="7313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2" name="Freeform 41"/>
              <p:cNvSpPr>
                <a:spLocks noChangeAspect="1"/>
              </p:cNvSpPr>
              <p:nvPr/>
            </p:nvSpPr>
            <p:spPr bwMode="auto">
              <a:xfrm rot="2700000">
                <a:off x="3211028" y="1890275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3" name="Freeform 42"/>
              <p:cNvSpPr>
                <a:spLocks noChangeAspect="1"/>
              </p:cNvSpPr>
              <p:nvPr/>
            </p:nvSpPr>
            <p:spPr bwMode="auto">
              <a:xfrm rot="2700000">
                <a:off x="3240976" y="1978787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4" name="Freeform 43"/>
              <p:cNvSpPr>
                <a:spLocks noChangeAspect="1"/>
              </p:cNvSpPr>
              <p:nvPr/>
            </p:nvSpPr>
            <p:spPr bwMode="auto">
              <a:xfrm rot="2700000">
                <a:off x="3249628" y="1926213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5" name="Freeform 44"/>
              <p:cNvSpPr>
                <a:spLocks noChangeAspect="1"/>
              </p:cNvSpPr>
              <p:nvPr/>
            </p:nvSpPr>
            <p:spPr bwMode="auto">
              <a:xfrm rot="1800000">
                <a:off x="3167772" y="1808420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6" name="Freeform 45"/>
              <p:cNvSpPr>
                <a:spLocks noChangeAspect="1"/>
              </p:cNvSpPr>
              <p:nvPr/>
            </p:nvSpPr>
            <p:spPr bwMode="auto">
              <a:xfrm rot="1800000">
                <a:off x="3203221" y="1854517"/>
                <a:ext cx="41282" cy="41282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7" name="Freeform 46"/>
              <p:cNvSpPr>
                <a:spLocks noChangeAspect="1"/>
              </p:cNvSpPr>
              <p:nvPr/>
            </p:nvSpPr>
            <p:spPr bwMode="auto">
              <a:xfrm rot="19800000">
                <a:off x="3064086" y="1691151"/>
                <a:ext cx="91698" cy="9169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8" name="Freeform 47"/>
              <p:cNvSpPr>
                <a:spLocks noChangeAspect="1"/>
              </p:cNvSpPr>
              <p:nvPr/>
            </p:nvSpPr>
            <p:spPr bwMode="auto">
              <a:xfrm rot="19800000">
                <a:off x="3152569" y="1739704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49" name="Freeform 48"/>
              <p:cNvSpPr>
                <a:spLocks noChangeAspect="1"/>
              </p:cNvSpPr>
              <p:nvPr/>
            </p:nvSpPr>
            <p:spPr bwMode="auto">
              <a:xfrm rot="19800000">
                <a:off x="3222553" y="1792385"/>
                <a:ext cx="56938" cy="5693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0" name="Freeform 49"/>
              <p:cNvSpPr>
                <a:spLocks noChangeAspect="1"/>
              </p:cNvSpPr>
              <p:nvPr/>
            </p:nvSpPr>
            <p:spPr bwMode="auto">
              <a:xfrm rot="19800000">
                <a:off x="3240522" y="1846291"/>
                <a:ext cx="56938" cy="5693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1" name="Freeform 50"/>
              <p:cNvSpPr>
                <a:spLocks noChangeAspect="1"/>
              </p:cNvSpPr>
              <p:nvPr/>
            </p:nvSpPr>
            <p:spPr bwMode="auto">
              <a:xfrm rot="19800000">
                <a:off x="3273682" y="1896754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2" name="Freeform 51"/>
              <p:cNvSpPr>
                <a:spLocks noChangeAspect="1"/>
              </p:cNvSpPr>
              <p:nvPr/>
            </p:nvSpPr>
            <p:spPr bwMode="auto">
              <a:xfrm rot="19800000">
                <a:off x="3279672" y="1816229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3" name="Freeform 52"/>
              <p:cNvSpPr>
                <a:spLocks noChangeAspect="1"/>
              </p:cNvSpPr>
              <p:nvPr/>
            </p:nvSpPr>
            <p:spPr bwMode="auto">
              <a:xfrm rot="19800000">
                <a:off x="3296310" y="1847508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4" name="Freeform 53"/>
              <p:cNvSpPr>
                <a:spLocks noChangeAspect="1"/>
              </p:cNvSpPr>
              <p:nvPr/>
            </p:nvSpPr>
            <p:spPr bwMode="auto">
              <a:xfrm rot="2700000">
                <a:off x="3300872" y="1900259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5" name="Freeform 54"/>
              <p:cNvSpPr>
                <a:spLocks noChangeAspect="1"/>
              </p:cNvSpPr>
              <p:nvPr/>
            </p:nvSpPr>
            <p:spPr bwMode="auto">
              <a:xfrm rot="2700000">
                <a:off x="3228333" y="1734550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6" name="Freeform 55"/>
              <p:cNvSpPr>
                <a:spLocks noChangeAspect="1"/>
              </p:cNvSpPr>
              <p:nvPr/>
            </p:nvSpPr>
            <p:spPr bwMode="auto">
              <a:xfrm rot="2700000">
                <a:off x="3274253" y="1761836"/>
                <a:ext cx="54946" cy="54946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7" name="Freeform 56"/>
              <p:cNvSpPr>
                <a:spLocks noChangeAspect="1"/>
              </p:cNvSpPr>
              <p:nvPr/>
            </p:nvSpPr>
            <p:spPr bwMode="auto">
              <a:xfrm rot="19800000">
                <a:off x="3315610" y="1814899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8" name="Freeform 57"/>
              <p:cNvSpPr>
                <a:spLocks noChangeAspect="1"/>
              </p:cNvSpPr>
              <p:nvPr/>
            </p:nvSpPr>
            <p:spPr bwMode="auto">
              <a:xfrm rot="19800000">
                <a:off x="3324262" y="1856826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59" name="Freeform 58"/>
              <p:cNvSpPr>
                <a:spLocks noChangeAspect="1"/>
              </p:cNvSpPr>
              <p:nvPr/>
            </p:nvSpPr>
            <p:spPr bwMode="auto">
              <a:xfrm rot="19800000">
                <a:off x="3331583" y="1789611"/>
                <a:ext cx="29218" cy="2921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0" name="Freeform 59"/>
              <p:cNvSpPr>
                <a:spLocks noChangeAspect="1"/>
              </p:cNvSpPr>
              <p:nvPr/>
            </p:nvSpPr>
            <p:spPr bwMode="auto">
              <a:xfrm rot="3600000">
                <a:off x="2912162" y="1796383"/>
                <a:ext cx="110955" cy="11095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1" name="Freeform 60"/>
              <p:cNvSpPr>
                <a:spLocks noChangeAspect="1"/>
              </p:cNvSpPr>
              <p:nvPr/>
            </p:nvSpPr>
            <p:spPr bwMode="auto">
              <a:xfrm rot="3600000">
                <a:off x="2994019" y="1887557"/>
                <a:ext cx="110955" cy="110955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2" name="Freeform 61"/>
              <p:cNvSpPr>
                <a:spLocks noChangeAspect="1"/>
              </p:cNvSpPr>
              <p:nvPr/>
            </p:nvSpPr>
            <p:spPr bwMode="auto">
              <a:xfrm rot="3600000">
                <a:off x="3086806" y="1972358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3" name="Freeform 62"/>
              <p:cNvSpPr>
                <a:spLocks noChangeAspect="1"/>
              </p:cNvSpPr>
              <p:nvPr/>
            </p:nvSpPr>
            <p:spPr bwMode="auto">
              <a:xfrm rot="3600000">
                <a:off x="3018260" y="1768050"/>
                <a:ext cx="75784" cy="75784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4" name="Freeform 63"/>
              <p:cNvSpPr>
                <a:spLocks noChangeAspect="1"/>
              </p:cNvSpPr>
              <p:nvPr/>
            </p:nvSpPr>
            <p:spPr bwMode="auto">
              <a:xfrm rot="3600000">
                <a:off x="3042698" y="1852383"/>
                <a:ext cx="38889" cy="38889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5" name="Freeform 64"/>
              <p:cNvSpPr>
                <a:spLocks noChangeAspect="1"/>
              </p:cNvSpPr>
              <p:nvPr/>
            </p:nvSpPr>
            <p:spPr bwMode="auto">
              <a:xfrm rot="3600000">
                <a:off x="3123941" y="1932295"/>
                <a:ext cx="42778" cy="42778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  <p:sp>
            <p:nvSpPr>
              <p:cNvPr id="66" name="Freeform 65"/>
              <p:cNvSpPr>
                <a:spLocks noChangeAspect="1"/>
              </p:cNvSpPr>
              <p:nvPr/>
            </p:nvSpPr>
            <p:spPr bwMode="auto">
              <a:xfrm rot="3600000">
                <a:off x="2905285" y="1676371"/>
                <a:ext cx="122053" cy="122053"/>
              </a:xfrm>
              <a:custGeom>
                <a:avLst/>
                <a:gdLst>
                  <a:gd name="connsiteX0" fmla="*/ 1288474 w 2576946"/>
                  <a:gd name="connsiteY0" fmla="*/ 577671 h 2576946"/>
                  <a:gd name="connsiteX1" fmla="*/ 577671 w 2576946"/>
                  <a:gd name="connsiteY1" fmla="*/ 1288474 h 2576946"/>
                  <a:gd name="connsiteX2" fmla="*/ 1288474 w 2576946"/>
                  <a:gd name="connsiteY2" fmla="*/ 1999277 h 2576946"/>
                  <a:gd name="connsiteX3" fmla="*/ 1999277 w 2576946"/>
                  <a:gd name="connsiteY3" fmla="*/ 1288474 h 2576946"/>
                  <a:gd name="connsiteX4" fmla="*/ 1288474 w 2576946"/>
                  <a:gd name="connsiteY4" fmla="*/ 577671 h 2576946"/>
                  <a:gd name="connsiteX5" fmla="*/ 1288474 w 2576946"/>
                  <a:gd name="connsiteY5" fmla="*/ 478516 h 2576946"/>
                  <a:gd name="connsiteX6" fmla="*/ 2098432 w 2576946"/>
                  <a:gd name="connsiteY6" fmla="*/ 1288474 h 2576946"/>
                  <a:gd name="connsiteX7" fmla="*/ 1288474 w 2576946"/>
                  <a:gd name="connsiteY7" fmla="*/ 2098432 h 2576946"/>
                  <a:gd name="connsiteX8" fmla="*/ 478516 w 2576946"/>
                  <a:gd name="connsiteY8" fmla="*/ 1288474 h 2576946"/>
                  <a:gd name="connsiteX9" fmla="*/ 1288474 w 2576946"/>
                  <a:gd name="connsiteY9" fmla="*/ 478516 h 2576946"/>
                  <a:gd name="connsiteX10" fmla="*/ 1076876 w 2576946"/>
                  <a:gd name="connsiteY10" fmla="*/ 117134 h 2576946"/>
                  <a:gd name="connsiteX11" fmla="*/ 1033987 w 2576946"/>
                  <a:gd name="connsiteY11" fmla="*/ 354558 h 2576946"/>
                  <a:gd name="connsiteX12" fmla="*/ 1000374 w 2576946"/>
                  <a:gd name="connsiteY12" fmla="*/ 363200 h 2576946"/>
                  <a:gd name="connsiteX13" fmla="*/ 826672 w 2576946"/>
                  <a:gd name="connsiteY13" fmla="*/ 436577 h 2576946"/>
                  <a:gd name="connsiteX14" fmla="*/ 807850 w 2576946"/>
                  <a:gd name="connsiteY14" fmla="*/ 448011 h 2576946"/>
                  <a:gd name="connsiteX15" fmla="*/ 609832 w 2576946"/>
                  <a:gd name="connsiteY15" fmla="*/ 310590 h 2576946"/>
                  <a:gd name="connsiteX16" fmla="*/ 310590 w 2576946"/>
                  <a:gd name="connsiteY16" fmla="*/ 609832 h 2576946"/>
                  <a:gd name="connsiteX17" fmla="*/ 448011 w 2576946"/>
                  <a:gd name="connsiteY17" fmla="*/ 807851 h 2576946"/>
                  <a:gd name="connsiteX18" fmla="*/ 436577 w 2576946"/>
                  <a:gd name="connsiteY18" fmla="*/ 826672 h 2576946"/>
                  <a:gd name="connsiteX19" fmla="*/ 363200 w 2576946"/>
                  <a:gd name="connsiteY19" fmla="*/ 1000374 h 2576946"/>
                  <a:gd name="connsiteX20" fmla="*/ 354558 w 2576946"/>
                  <a:gd name="connsiteY20" fmla="*/ 1033987 h 2576946"/>
                  <a:gd name="connsiteX21" fmla="*/ 117134 w 2576946"/>
                  <a:gd name="connsiteY21" fmla="*/ 1076876 h 2576946"/>
                  <a:gd name="connsiteX22" fmla="*/ 117134 w 2576946"/>
                  <a:gd name="connsiteY22" fmla="*/ 1500070 h 2576946"/>
                  <a:gd name="connsiteX23" fmla="*/ 354558 w 2576946"/>
                  <a:gd name="connsiteY23" fmla="*/ 1542960 h 2576946"/>
                  <a:gd name="connsiteX24" fmla="*/ 363200 w 2576946"/>
                  <a:gd name="connsiteY24" fmla="*/ 1576575 h 2576946"/>
                  <a:gd name="connsiteX25" fmla="*/ 436577 w 2576946"/>
                  <a:gd name="connsiteY25" fmla="*/ 1750276 h 2576946"/>
                  <a:gd name="connsiteX26" fmla="*/ 448010 w 2576946"/>
                  <a:gd name="connsiteY26" fmla="*/ 1769097 h 2576946"/>
                  <a:gd name="connsiteX27" fmla="*/ 310589 w 2576946"/>
                  <a:gd name="connsiteY27" fmla="*/ 1967113 h 2576946"/>
                  <a:gd name="connsiteX28" fmla="*/ 609831 w 2576946"/>
                  <a:gd name="connsiteY28" fmla="*/ 2266356 h 2576946"/>
                  <a:gd name="connsiteX29" fmla="*/ 807848 w 2576946"/>
                  <a:gd name="connsiteY29" fmla="*/ 2128935 h 2576946"/>
                  <a:gd name="connsiteX30" fmla="*/ 826672 w 2576946"/>
                  <a:gd name="connsiteY30" fmla="*/ 2140371 h 2576946"/>
                  <a:gd name="connsiteX31" fmla="*/ 1000374 w 2576946"/>
                  <a:gd name="connsiteY31" fmla="*/ 2213748 h 2576946"/>
                  <a:gd name="connsiteX32" fmla="*/ 1033986 w 2576946"/>
                  <a:gd name="connsiteY32" fmla="*/ 2222390 h 2576946"/>
                  <a:gd name="connsiteX33" fmla="*/ 1076875 w 2576946"/>
                  <a:gd name="connsiteY33" fmla="*/ 2459812 h 2576946"/>
                  <a:gd name="connsiteX34" fmla="*/ 1500069 w 2576946"/>
                  <a:gd name="connsiteY34" fmla="*/ 2459812 h 2576946"/>
                  <a:gd name="connsiteX35" fmla="*/ 1542958 w 2576946"/>
                  <a:gd name="connsiteY35" fmla="*/ 2222391 h 2576946"/>
                  <a:gd name="connsiteX36" fmla="*/ 1576575 w 2576946"/>
                  <a:gd name="connsiteY36" fmla="*/ 2213748 h 2576946"/>
                  <a:gd name="connsiteX37" fmla="*/ 1750276 w 2576946"/>
                  <a:gd name="connsiteY37" fmla="*/ 2140371 h 2576946"/>
                  <a:gd name="connsiteX38" fmla="*/ 1769098 w 2576946"/>
                  <a:gd name="connsiteY38" fmla="*/ 2128937 h 2576946"/>
                  <a:gd name="connsiteX39" fmla="*/ 1967112 w 2576946"/>
                  <a:gd name="connsiteY39" fmla="*/ 2266357 h 2576946"/>
                  <a:gd name="connsiteX40" fmla="*/ 2266355 w 2576946"/>
                  <a:gd name="connsiteY40" fmla="*/ 1967114 h 2576946"/>
                  <a:gd name="connsiteX41" fmla="*/ 2128936 w 2576946"/>
                  <a:gd name="connsiteY41" fmla="*/ 1769100 h 2576946"/>
                  <a:gd name="connsiteX42" fmla="*/ 2140371 w 2576946"/>
                  <a:gd name="connsiteY42" fmla="*/ 1750276 h 2576946"/>
                  <a:gd name="connsiteX43" fmla="*/ 2213748 w 2576946"/>
                  <a:gd name="connsiteY43" fmla="*/ 1576575 h 2576946"/>
                  <a:gd name="connsiteX44" fmla="*/ 2222390 w 2576946"/>
                  <a:gd name="connsiteY44" fmla="*/ 1542960 h 2576946"/>
                  <a:gd name="connsiteX45" fmla="*/ 2459812 w 2576946"/>
                  <a:gd name="connsiteY45" fmla="*/ 1500070 h 2576946"/>
                  <a:gd name="connsiteX46" fmla="*/ 2459812 w 2576946"/>
                  <a:gd name="connsiteY46" fmla="*/ 1076877 h 2576946"/>
                  <a:gd name="connsiteX47" fmla="*/ 2222390 w 2576946"/>
                  <a:gd name="connsiteY47" fmla="*/ 1033989 h 2576946"/>
                  <a:gd name="connsiteX48" fmla="*/ 2213748 w 2576946"/>
                  <a:gd name="connsiteY48" fmla="*/ 1000374 h 2576946"/>
                  <a:gd name="connsiteX49" fmla="*/ 2140371 w 2576946"/>
                  <a:gd name="connsiteY49" fmla="*/ 826672 h 2576946"/>
                  <a:gd name="connsiteX50" fmla="*/ 2128936 w 2576946"/>
                  <a:gd name="connsiteY50" fmla="*/ 807849 h 2576946"/>
                  <a:gd name="connsiteX51" fmla="*/ 2266356 w 2576946"/>
                  <a:gd name="connsiteY51" fmla="*/ 609833 h 2576946"/>
                  <a:gd name="connsiteX52" fmla="*/ 1967113 w 2576946"/>
                  <a:gd name="connsiteY52" fmla="*/ 310590 h 2576946"/>
                  <a:gd name="connsiteX53" fmla="*/ 1769098 w 2576946"/>
                  <a:gd name="connsiteY53" fmla="*/ 448011 h 2576946"/>
                  <a:gd name="connsiteX54" fmla="*/ 1750276 w 2576946"/>
                  <a:gd name="connsiteY54" fmla="*/ 436577 h 2576946"/>
                  <a:gd name="connsiteX55" fmla="*/ 1576575 w 2576946"/>
                  <a:gd name="connsiteY55" fmla="*/ 363200 h 2576946"/>
                  <a:gd name="connsiteX56" fmla="*/ 1542960 w 2576946"/>
                  <a:gd name="connsiteY56" fmla="*/ 354558 h 2576946"/>
                  <a:gd name="connsiteX57" fmla="*/ 1500070 w 2576946"/>
                  <a:gd name="connsiteY57" fmla="*/ 117134 h 2576946"/>
                  <a:gd name="connsiteX58" fmla="*/ 1055716 w 2576946"/>
                  <a:gd name="connsiteY58" fmla="*/ 0 h 2576946"/>
                  <a:gd name="connsiteX59" fmla="*/ 1521229 w 2576946"/>
                  <a:gd name="connsiteY59" fmla="*/ 0 h 2576946"/>
                  <a:gd name="connsiteX60" fmla="*/ 1568408 w 2576946"/>
                  <a:gd name="connsiteY60" fmla="*/ 261166 h 2576946"/>
                  <a:gd name="connsiteX61" fmla="*/ 1605385 w 2576946"/>
                  <a:gd name="connsiteY61" fmla="*/ 270673 h 2576946"/>
                  <a:gd name="connsiteX62" fmla="*/ 1796456 w 2576946"/>
                  <a:gd name="connsiteY62" fmla="*/ 351387 h 2576946"/>
                  <a:gd name="connsiteX63" fmla="*/ 1817160 w 2576946"/>
                  <a:gd name="connsiteY63" fmla="*/ 363965 h 2576946"/>
                  <a:gd name="connsiteX64" fmla="*/ 2034977 w 2576946"/>
                  <a:gd name="connsiteY64" fmla="*/ 212802 h 2576946"/>
                  <a:gd name="connsiteX65" fmla="*/ 2364144 w 2576946"/>
                  <a:gd name="connsiteY65" fmla="*/ 541969 h 2576946"/>
                  <a:gd name="connsiteX66" fmla="*/ 2212982 w 2576946"/>
                  <a:gd name="connsiteY66" fmla="*/ 759786 h 2576946"/>
                  <a:gd name="connsiteX67" fmla="*/ 2225561 w 2576946"/>
                  <a:gd name="connsiteY67" fmla="*/ 780492 h 2576946"/>
                  <a:gd name="connsiteX68" fmla="*/ 2306275 w 2576946"/>
                  <a:gd name="connsiteY68" fmla="*/ 971564 h 2576946"/>
                  <a:gd name="connsiteX69" fmla="*/ 2315782 w 2576946"/>
                  <a:gd name="connsiteY69" fmla="*/ 1008540 h 2576946"/>
                  <a:gd name="connsiteX70" fmla="*/ 2576946 w 2576946"/>
                  <a:gd name="connsiteY70" fmla="*/ 1055717 h 2576946"/>
                  <a:gd name="connsiteX71" fmla="*/ 2576946 w 2576946"/>
                  <a:gd name="connsiteY71" fmla="*/ 1521230 h 2576946"/>
                  <a:gd name="connsiteX72" fmla="*/ 2315782 w 2576946"/>
                  <a:gd name="connsiteY72" fmla="*/ 1568408 h 2576946"/>
                  <a:gd name="connsiteX73" fmla="*/ 2306275 w 2576946"/>
                  <a:gd name="connsiteY73" fmla="*/ 1605385 h 2576946"/>
                  <a:gd name="connsiteX74" fmla="*/ 2225561 w 2576946"/>
                  <a:gd name="connsiteY74" fmla="*/ 1796456 h 2576946"/>
                  <a:gd name="connsiteX75" fmla="*/ 2212982 w 2576946"/>
                  <a:gd name="connsiteY75" fmla="*/ 1817163 h 2576946"/>
                  <a:gd name="connsiteX76" fmla="*/ 2364143 w 2576946"/>
                  <a:gd name="connsiteY76" fmla="*/ 2034978 h 2576946"/>
                  <a:gd name="connsiteX77" fmla="*/ 2034976 w 2576946"/>
                  <a:gd name="connsiteY77" fmla="*/ 2364145 h 2576946"/>
                  <a:gd name="connsiteX78" fmla="*/ 1817160 w 2576946"/>
                  <a:gd name="connsiteY78" fmla="*/ 2212983 h 2576946"/>
                  <a:gd name="connsiteX79" fmla="*/ 1796456 w 2576946"/>
                  <a:gd name="connsiteY79" fmla="*/ 2225561 h 2576946"/>
                  <a:gd name="connsiteX80" fmla="*/ 1605385 w 2576946"/>
                  <a:gd name="connsiteY80" fmla="*/ 2306275 h 2576946"/>
                  <a:gd name="connsiteX81" fmla="*/ 1568406 w 2576946"/>
                  <a:gd name="connsiteY81" fmla="*/ 2315783 h 2576946"/>
                  <a:gd name="connsiteX82" fmla="*/ 1521228 w 2576946"/>
                  <a:gd name="connsiteY82" fmla="*/ 2576946 h 2576946"/>
                  <a:gd name="connsiteX83" fmla="*/ 1055715 w 2576946"/>
                  <a:gd name="connsiteY83" fmla="*/ 2576946 h 2576946"/>
                  <a:gd name="connsiteX84" fmla="*/ 1008537 w 2576946"/>
                  <a:gd name="connsiteY84" fmla="*/ 2315782 h 2576946"/>
                  <a:gd name="connsiteX85" fmla="*/ 971564 w 2576946"/>
                  <a:gd name="connsiteY85" fmla="*/ 2306275 h 2576946"/>
                  <a:gd name="connsiteX86" fmla="*/ 780492 w 2576946"/>
                  <a:gd name="connsiteY86" fmla="*/ 2225561 h 2576946"/>
                  <a:gd name="connsiteX87" fmla="*/ 759785 w 2576946"/>
                  <a:gd name="connsiteY87" fmla="*/ 2212981 h 2576946"/>
                  <a:gd name="connsiteX88" fmla="*/ 541967 w 2576946"/>
                  <a:gd name="connsiteY88" fmla="*/ 2364144 h 2576946"/>
                  <a:gd name="connsiteX89" fmla="*/ 212800 w 2576946"/>
                  <a:gd name="connsiteY89" fmla="*/ 2034977 h 2576946"/>
                  <a:gd name="connsiteX90" fmla="*/ 363964 w 2576946"/>
                  <a:gd name="connsiteY90" fmla="*/ 1817159 h 2576946"/>
                  <a:gd name="connsiteX91" fmla="*/ 351387 w 2576946"/>
                  <a:gd name="connsiteY91" fmla="*/ 1796456 h 2576946"/>
                  <a:gd name="connsiteX92" fmla="*/ 270673 w 2576946"/>
                  <a:gd name="connsiteY92" fmla="*/ 1605385 h 2576946"/>
                  <a:gd name="connsiteX93" fmla="*/ 261166 w 2576946"/>
                  <a:gd name="connsiteY93" fmla="*/ 1568408 h 2576946"/>
                  <a:gd name="connsiteX94" fmla="*/ 0 w 2576946"/>
                  <a:gd name="connsiteY94" fmla="*/ 1521229 h 2576946"/>
                  <a:gd name="connsiteX95" fmla="*/ 0 w 2576946"/>
                  <a:gd name="connsiteY95" fmla="*/ 1055716 h 2576946"/>
                  <a:gd name="connsiteX96" fmla="*/ 261166 w 2576946"/>
                  <a:gd name="connsiteY96" fmla="*/ 1008538 h 2576946"/>
                  <a:gd name="connsiteX97" fmla="*/ 270673 w 2576946"/>
                  <a:gd name="connsiteY97" fmla="*/ 971564 h 2576946"/>
                  <a:gd name="connsiteX98" fmla="*/ 351387 w 2576946"/>
                  <a:gd name="connsiteY98" fmla="*/ 780492 h 2576946"/>
                  <a:gd name="connsiteX99" fmla="*/ 363965 w 2576946"/>
                  <a:gd name="connsiteY99" fmla="*/ 759788 h 2576946"/>
                  <a:gd name="connsiteX100" fmla="*/ 212801 w 2576946"/>
                  <a:gd name="connsiteY100" fmla="*/ 541968 h 2576946"/>
                  <a:gd name="connsiteX101" fmla="*/ 541968 w 2576946"/>
                  <a:gd name="connsiteY101" fmla="*/ 212801 h 2576946"/>
                  <a:gd name="connsiteX102" fmla="*/ 759787 w 2576946"/>
                  <a:gd name="connsiteY102" fmla="*/ 363965 h 2576946"/>
                  <a:gd name="connsiteX103" fmla="*/ 780492 w 2576946"/>
                  <a:gd name="connsiteY103" fmla="*/ 351387 h 2576946"/>
                  <a:gd name="connsiteX104" fmla="*/ 971564 w 2576946"/>
                  <a:gd name="connsiteY104" fmla="*/ 270673 h 2576946"/>
                  <a:gd name="connsiteX105" fmla="*/ 1008538 w 2576946"/>
                  <a:gd name="connsiteY105" fmla="*/ 261166 h 2576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576946" h="2576946">
                    <a:moveTo>
                      <a:pt x="1288474" y="577671"/>
                    </a:moveTo>
                    <a:cubicBezTo>
                      <a:pt x="895908" y="577671"/>
                      <a:pt x="577671" y="895908"/>
                      <a:pt x="577671" y="1288474"/>
                    </a:cubicBezTo>
                    <a:cubicBezTo>
                      <a:pt x="577671" y="1681040"/>
                      <a:pt x="895908" y="1999277"/>
                      <a:pt x="1288474" y="1999277"/>
                    </a:cubicBezTo>
                    <a:cubicBezTo>
                      <a:pt x="1681040" y="1999277"/>
                      <a:pt x="1999277" y="1681040"/>
                      <a:pt x="1999277" y="1288474"/>
                    </a:cubicBezTo>
                    <a:cubicBezTo>
                      <a:pt x="1999277" y="895908"/>
                      <a:pt x="1681040" y="577671"/>
                      <a:pt x="1288474" y="577671"/>
                    </a:cubicBezTo>
                    <a:close/>
                    <a:moveTo>
                      <a:pt x="1288474" y="478516"/>
                    </a:moveTo>
                    <a:cubicBezTo>
                      <a:pt x="1735801" y="478516"/>
                      <a:pt x="2098432" y="841147"/>
                      <a:pt x="2098432" y="1288474"/>
                    </a:cubicBezTo>
                    <a:cubicBezTo>
                      <a:pt x="2098432" y="1735801"/>
                      <a:pt x="1735801" y="2098432"/>
                      <a:pt x="1288474" y="2098432"/>
                    </a:cubicBezTo>
                    <a:cubicBezTo>
                      <a:pt x="841147" y="2098432"/>
                      <a:pt x="478516" y="1735801"/>
                      <a:pt x="478516" y="1288474"/>
                    </a:cubicBezTo>
                    <a:cubicBezTo>
                      <a:pt x="478516" y="841147"/>
                      <a:pt x="841147" y="478516"/>
                      <a:pt x="1288474" y="478516"/>
                    </a:cubicBezTo>
                    <a:close/>
                    <a:moveTo>
                      <a:pt x="1076876" y="117134"/>
                    </a:moveTo>
                    <a:lnTo>
                      <a:pt x="1033987" y="354558"/>
                    </a:lnTo>
                    <a:lnTo>
                      <a:pt x="1000374" y="363200"/>
                    </a:lnTo>
                    <a:cubicBezTo>
                      <a:pt x="939700" y="382072"/>
                      <a:pt x="881583" y="406748"/>
                      <a:pt x="826672" y="436577"/>
                    </a:cubicBezTo>
                    <a:lnTo>
                      <a:pt x="807850" y="448011"/>
                    </a:lnTo>
                    <a:lnTo>
                      <a:pt x="609832" y="310590"/>
                    </a:lnTo>
                    <a:lnTo>
                      <a:pt x="310590" y="609832"/>
                    </a:lnTo>
                    <a:lnTo>
                      <a:pt x="448011" y="807851"/>
                    </a:lnTo>
                    <a:lnTo>
                      <a:pt x="436577" y="826672"/>
                    </a:lnTo>
                    <a:cubicBezTo>
                      <a:pt x="406748" y="881583"/>
                      <a:pt x="382072" y="939701"/>
                      <a:pt x="363200" y="1000374"/>
                    </a:cubicBezTo>
                    <a:lnTo>
                      <a:pt x="354558" y="1033987"/>
                    </a:lnTo>
                    <a:lnTo>
                      <a:pt x="117134" y="1076876"/>
                    </a:lnTo>
                    <a:lnTo>
                      <a:pt x="117134" y="1500070"/>
                    </a:lnTo>
                    <a:lnTo>
                      <a:pt x="354558" y="1542960"/>
                    </a:lnTo>
                    <a:lnTo>
                      <a:pt x="363200" y="1576575"/>
                    </a:lnTo>
                    <a:cubicBezTo>
                      <a:pt x="382072" y="1637249"/>
                      <a:pt x="406748" y="1695366"/>
                      <a:pt x="436577" y="1750276"/>
                    </a:cubicBezTo>
                    <a:lnTo>
                      <a:pt x="448010" y="1769097"/>
                    </a:lnTo>
                    <a:lnTo>
                      <a:pt x="310589" y="1967113"/>
                    </a:lnTo>
                    <a:lnTo>
                      <a:pt x="609831" y="2266356"/>
                    </a:lnTo>
                    <a:lnTo>
                      <a:pt x="807848" y="2128935"/>
                    </a:lnTo>
                    <a:lnTo>
                      <a:pt x="826672" y="2140371"/>
                    </a:lnTo>
                    <a:cubicBezTo>
                      <a:pt x="881583" y="2170201"/>
                      <a:pt x="939700" y="2194876"/>
                      <a:pt x="1000374" y="2213748"/>
                    </a:cubicBezTo>
                    <a:lnTo>
                      <a:pt x="1033986" y="2222390"/>
                    </a:lnTo>
                    <a:lnTo>
                      <a:pt x="1076875" y="2459812"/>
                    </a:lnTo>
                    <a:lnTo>
                      <a:pt x="1500069" y="2459812"/>
                    </a:lnTo>
                    <a:lnTo>
                      <a:pt x="1542958" y="2222391"/>
                    </a:lnTo>
                    <a:lnTo>
                      <a:pt x="1576575" y="2213748"/>
                    </a:lnTo>
                    <a:cubicBezTo>
                      <a:pt x="1637249" y="2194876"/>
                      <a:pt x="1695365" y="2170201"/>
                      <a:pt x="1750276" y="2140371"/>
                    </a:cubicBezTo>
                    <a:lnTo>
                      <a:pt x="1769098" y="2128937"/>
                    </a:lnTo>
                    <a:lnTo>
                      <a:pt x="1967112" y="2266357"/>
                    </a:lnTo>
                    <a:lnTo>
                      <a:pt x="2266355" y="1967114"/>
                    </a:lnTo>
                    <a:lnTo>
                      <a:pt x="2128936" y="1769100"/>
                    </a:lnTo>
                    <a:lnTo>
                      <a:pt x="2140371" y="1750276"/>
                    </a:lnTo>
                    <a:cubicBezTo>
                      <a:pt x="2170201" y="1695366"/>
                      <a:pt x="2194876" y="1637249"/>
                      <a:pt x="2213748" y="1576575"/>
                    </a:cubicBezTo>
                    <a:lnTo>
                      <a:pt x="2222390" y="1542960"/>
                    </a:lnTo>
                    <a:lnTo>
                      <a:pt x="2459812" y="1500070"/>
                    </a:lnTo>
                    <a:lnTo>
                      <a:pt x="2459812" y="1076877"/>
                    </a:lnTo>
                    <a:lnTo>
                      <a:pt x="2222390" y="1033989"/>
                    </a:lnTo>
                    <a:lnTo>
                      <a:pt x="2213748" y="1000374"/>
                    </a:lnTo>
                    <a:cubicBezTo>
                      <a:pt x="2194876" y="939701"/>
                      <a:pt x="2170201" y="881583"/>
                      <a:pt x="2140371" y="826672"/>
                    </a:cubicBezTo>
                    <a:lnTo>
                      <a:pt x="2128936" y="807849"/>
                    </a:lnTo>
                    <a:lnTo>
                      <a:pt x="2266356" y="609833"/>
                    </a:lnTo>
                    <a:lnTo>
                      <a:pt x="1967113" y="310590"/>
                    </a:lnTo>
                    <a:lnTo>
                      <a:pt x="1769098" y="448011"/>
                    </a:lnTo>
                    <a:lnTo>
                      <a:pt x="1750276" y="436577"/>
                    </a:lnTo>
                    <a:cubicBezTo>
                      <a:pt x="1695365" y="406748"/>
                      <a:pt x="1637249" y="382072"/>
                      <a:pt x="1576575" y="363200"/>
                    </a:cubicBezTo>
                    <a:lnTo>
                      <a:pt x="1542960" y="354558"/>
                    </a:lnTo>
                    <a:lnTo>
                      <a:pt x="1500070" y="117134"/>
                    </a:lnTo>
                    <a:close/>
                    <a:moveTo>
                      <a:pt x="1055716" y="0"/>
                    </a:moveTo>
                    <a:lnTo>
                      <a:pt x="1521229" y="0"/>
                    </a:lnTo>
                    <a:lnTo>
                      <a:pt x="1568408" y="261166"/>
                    </a:lnTo>
                    <a:lnTo>
                      <a:pt x="1605385" y="270673"/>
                    </a:lnTo>
                    <a:cubicBezTo>
                      <a:pt x="1672126" y="291432"/>
                      <a:pt x="1736054" y="318575"/>
                      <a:pt x="1796456" y="351387"/>
                    </a:cubicBezTo>
                    <a:lnTo>
                      <a:pt x="1817160" y="363965"/>
                    </a:lnTo>
                    <a:lnTo>
                      <a:pt x="2034977" y="212802"/>
                    </a:lnTo>
                    <a:lnTo>
                      <a:pt x="2364144" y="541969"/>
                    </a:lnTo>
                    <a:lnTo>
                      <a:pt x="2212982" y="759786"/>
                    </a:lnTo>
                    <a:lnTo>
                      <a:pt x="2225561" y="780492"/>
                    </a:lnTo>
                    <a:cubicBezTo>
                      <a:pt x="2258374" y="840894"/>
                      <a:pt x="2285516" y="904823"/>
                      <a:pt x="2306275" y="971564"/>
                    </a:cubicBezTo>
                    <a:lnTo>
                      <a:pt x="2315782" y="1008540"/>
                    </a:lnTo>
                    <a:lnTo>
                      <a:pt x="2576946" y="1055717"/>
                    </a:lnTo>
                    <a:lnTo>
                      <a:pt x="2576946" y="1521230"/>
                    </a:lnTo>
                    <a:lnTo>
                      <a:pt x="2315782" y="1568408"/>
                    </a:lnTo>
                    <a:lnTo>
                      <a:pt x="2306275" y="1605385"/>
                    </a:lnTo>
                    <a:cubicBezTo>
                      <a:pt x="2285516" y="1672126"/>
                      <a:pt x="2258374" y="1736055"/>
                      <a:pt x="2225561" y="1796456"/>
                    </a:cubicBezTo>
                    <a:lnTo>
                      <a:pt x="2212982" y="1817163"/>
                    </a:lnTo>
                    <a:lnTo>
                      <a:pt x="2364143" y="2034978"/>
                    </a:lnTo>
                    <a:lnTo>
                      <a:pt x="2034976" y="2364145"/>
                    </a:lnTo>
                    <a:lnTo>
                      <a:pt x="1817160" y="2212983"/>
                    </a:lnTo>
                    <a:lnTo>
                      <a:pt x="1796456" y="2225561"/>
                    </a:lnTo>
                    <a:cubicBezTo>
                      <a:pt x="1736054" y="2258374"/>
                      <a:pt x="1672126" y="2285516"/>
                      <a:pt x="1605385" y="2306275"/>
                    </a:cubicBezTo>
                    <a:lnTo>
                      <a:pt x="1568406" y="2315783"/>
                    </a:lnTo>
                    <a:lnTo>
                      <a:pt x="1521228" y="2576946"/>
                    </a:lnTo>
                    <a:lnTo>
                      <a:pt x="1055715" y="2576946"/>
                    </a:lnTo>
                    <a:lnTo>
                      <a:pt x="1008537" y="2315782"/>
                    </a:lnTo>
                    <a:lnTo>
                      <a:pt x="971564" y="2306275"/>
                    </a:lnTo>
                    <a:cubicBezTo>
                      <a:pt x="904822" y="2285516"/>
                      <a:pt x="840894" y="2258374"/>
                      <a:pt x="780492" y="2225561"/>
                    </a:cubicBezTo>
                    <a:lnTo>
                      <a:pt x="759785" y="2212981"/>
                    </a:lnTo>
                    <a:lnTo>
                      <a:pt x="541967" y="2364144"/>
                    </a:lnTo>
                    <a:lnTo>
                      <a:pt x="212800" y="2034977"/>
                    </a:lnTo>
                    <a:lnTo>
                      <a:pt x="363964" y="1817159"/>
                    </a:lnTo>
                    <a:lnTo>
                      <a:pt x="351387" y="1796456"/>
                    </a:lnTo>
                    <a:cubicBezTo>
                      <a:pt x="318575" y="1736055"/>
                      <a:pt x="291432" y="1672126"/>
                      <a:pt x="270673" y="1605385"/>
                    </a:cubicBezTo>
                    <a:lnTo>
                      <a:pt x="261166" y="1568408"/>
                    </a:lnTo>
                    <a:lnTo>
                      <a:pt x="0" y="1521229"/>
                    </a:lnTo>
                    <a:lnTo>
                      <a:pt x="0" y="1055716"/>
                    </a:lnTo>
                    <a:lnTo>
                      <a:pt x="261166" y="1008538"/>
                    </a:lnTo>
                    <a:lnTo>
                      <a:pt x="270673" y="971564"/>
                    </a:lnTo>
                    <a:cubicBezTo>
                      <a:pt x="291432" y="904823"/>
                      <a:pt x="318575" y="840894"/>
                      <a:pt x="351387" y="780492"/>
                    </a:cubicBezTo>
                    <a:lnTo>
                      <a:pt x="363965" y="759788"/>
                    </a:lnTo>
                    <a:lnTo>
                      <a:pt x="212801" y="541968"/>
                    </a:lnTo>
                    <a:lnTo>
                      <a:pt x="541968" y="212801"/>
                    </a:lnTo>
                    <a:lnTo>
                      <a:pt x="759787" y="363965"/>
                    </a:lnTo>
                    <a:lnTo>
                      <a:pt x="780492" y="351387"/>
                    </a:lnTo>
                    <a:cubicBezTo>
                      <a:pt x="840894" y="318575"/>
                      <a:pt x="904822" y="291432"/>
                      <a:pt x="971564" y="270673"/>
                    </a:cubicBezTo>
                    <a:lnTo>
                      <a:pt x="1008538" y="261166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Light" pitchFamily="2" charset="0"/>
                </a:endParaRPr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4692494" y="2383003"/>
              <a:ext cx="2211424" cy="2669166"/>
            </a:xfrm>
            <a:custGeom>
              <a:avLst/>
              <a:gdLst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43" fmla="*/ 638660 w 2211424"/>
                <a:gd name="connsiteY43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401551 w 2211424"/>
                <a:gd name="connsiteY28" fmla="*/ 1981574 h 2669166"/>
                <a:gd name="connsiteX29" fmla="*/ 239816 w 2211424"/>
                <a:gd name="connsiteY29" fmla="*/ 1981575 h 2669166"/>
                <a:gd name="connsiteX30" fmla="*/ 289445 w 2211424"/>
                <a:gd name="connsiteY30" fmla="*/ 1783052 h 2669166"/>
                <a:gd name="connsiteX31" fmla="*/ 74031 w 2211424"/>
                <a:gd name="connsiteY31" fmla="*/ 1756113 h 2669166"/>
                <a:gd name="connsiteX32" fmla="*/ 67922 w 2211424"/>
                <a:gd name="connsiteY32" fmla="*/ 1752637 h 2669166"/>
                <a:gd name="connsiteX33" fmla="*/ 67859 w 2211424"/>
                <a:gd name="connsiteY33" fmla="*/ 1752686 h 2669166"/>
                <a:gd name="connsiteX34" fmla="*/ 43957 w 2211424"/>
                <a:gd name="connsiteY34" fmla="*/ 1749540 h 2669166"/>
                <a:gd name="connsiteX35" fmla="*/ 22748 w 2211424"/>
                <a:gd name="connsiteY35" fmla="*/ 1749540 h 2669166"/>
                <a:gd name="connsiteX36" fmla="*/ 24934 w 2211424"/>
                <a:gd name="connsiteY36" fmla="*/ 1744661 h 2669166"/>
                <a:gd name="connsiteX37" fmla="*/ 1844 w 2211424"/>
                <a:gd name="connsiteY37" fmla="*/ 1714572 h 2669166"/>
                <a:gd name="connsiteX38" fmla="*/ 7230 w 2211424"/>
                <a:gd name="connsiteY38" fmla="*/ 1673670 h 2669166"/>
                <a:gd name="connsiteX39" fmla="*/ 228312 w 2211424"/>
                <a:gd name="connsiteY39" fmla="*/ 1290743 h 2669166"/>
                <a:gd name="connsiteX40" fmla="*/ 277646 w 2211424"/>
                <a:gd name="connsiteY40" fmla="*/ 1180634 h 2669166"/>
                <a:gd name="connsiteX41" fmla="*/ 277647 w 2211424"/>
                <a:gd name="connsiteY41" fmla="*/ 799640 h 2669166"/>
                <a:gd name="connsiteX42" fmla="*/ 593403 w 2211424"/>
                <a:gd name="connsiteY42" fmla="*/ 37340 h 2669166"/>
                <a:gd name="connsiteX43" fmla="*/ 638660 w 2211424"/>
                <a:gd name="connsiteY43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64679 w 2211424"/>
                <a:gd name="connsiteY26" fmla="*/ 2035979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67859 w 2211424"/>
                <a:gd name="connsiteY32" fmla="*/ 1752686 h 2669166"/>
                <a:gd name="connsiteX33" fmla="*/ 43957 w 2211424"/>
                <a:gd name="connsiteY33" fmla="*/ 1749540 h 2669166"/>
                <a:gd name="connsiteX34" fmla="*/ 22748 w 2211424"/>
                <a:gd name="connsiteY34" fmla="*/ 1749540 h 2669166"/>
                <a:gd name="connsiteX35" fmla="*/ 24934 w 2211424"/>
                <a:gd name="connsiteY35" fmla="*/ 1744661 h 2669166"/>
                <a:gd name="connsiteX36" fmla="*/ 1844 w 2211424"/>
                <a:gd name="connsiteY36" fmla="*/ 1714572 h 2669166"/>
                <a:gd name="connsiteX37" fmla="*/ 7230 w 2211424"/>
                <a:gd name="connsiteY37" fmla="*/ 1673670 h 2669166"/>
                <a:gd name="connsiteX38" fmla="*/ 228312 w 2211424"/>
                <a:gd name="connsiteY38" fmla="*/ 1290743 h 2669166"/>
                <a:gd name="connsiteX39" fmla="*/ 277646 w 2211424"/>
                <a:gd name="connsiteY39" fmla="*/ 1180634 h 2669166"/>
                <a:gd name="connsiteX40" fmla="*/ 277647 w 2211424"/>
                <a:gd name="connsiteY40" fmla="*/ 799640 h 2669166"/>
                <a:gd name="connsiteX41" fmla="*/ 593403 w 2211424"/>
                <a:gd name="connsiteY41" fmla="*/ 37340 h 2669166"/>
                <a:gd name="connsiteX42" fmla="*/ 638660 w 2211424"/>
                <a:gd name="connsiteY42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67922 w 2211424"/>
                <a:gd name="connsiteY31" fmla="*/ 1752637 h 2669166"/>
                <a:gd name="connsiteX32" fmla="*/ 43957 w 2211424"/>
                <a:gd name="connsiteY32" fmla="*/ 1749540 h 2669166"/>
                <a:gd name="connsiteX33" fmla="*/ 22748 w 2211424"/>
                <a:gd name="connsiteY33" fmla="*/ 1749540 h 2669166"/>
                <a:gd name="connsiteX34" fmla="*/ 24934 w 2211424"/>
                <a:gd name="connsiteY34" fmla="*/ 1744661 h 2669166"/>
                <a:gd name="connsiteX35" fmla="*/ 1844 w 2211424"/>
                <a:gd name="connsiteY35" fmla="*/ 1714572 h 2669166"/>
                <a:gd name="connsiteX36" fmla="*/ 7230 w 2211424"/>
                <a:gd name="connsiteY36" fmla="*/ 1673670 h 2669166"/>
                <a:gd name="connsiteX37" fmla="*/ 228312 w 2211424"/>
                <a:gd name="connsiteY37" fmla="*/ 1290743 h 2669166"/>
                <a:gd name="connsiteX38" fmla="*/ 277646 w 2211424"/>
                <a:gd name="connsiteY38" fmla="*/ 1180634 h 2669166"/>
                <a:gd name="connsiteX39" fmla="*/ 277647 w 2211424"/>
                <a:gd name="connsiteY39" fmla="*/ 799640 h 2669166"/>
                <a:gd name="connsiteX40" fmla="*/ 593403 w 2211424"/>
                <a:gd name="connsiteY40" fmla="*/ 37340 h 2669166"/>
                <a:gd name="connsiteX41" fmla="*/ 638660 w 2211424"/>
                <a:gd name="connsiteY41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43957 w 2211424"/>
                <a:gd name="connsiteY31" fmla="*/ 1749540 h 2669166"/>
                <a:gd name="connsiteX32" fmla="*/ 22748 w 2211424"/>
                <a:gd name="connsiteY32" fmla="*/ 1749540 h 2669166"/>
                <a:gd name="connsiteX33" fmla="*/ 24934 w 2211424"/>
                <a:gd name="connsiteY33" fmla="*/ 1744661 h 2669166"/>
                <a:gd name="connsiteX34" fmla="*/ 1844 w 2211424"/>
                <a:gd name="connsiteY34" fmla="*/ 1714572 h 2669166"/>
                <a:gd name="connsiteX35" fmla="*/ 7230 w 2211424"/>
                <a:gd name="connsiteY35" fmla="*/ 1673670 h 2669166"/>
                <a:gd name="connsiteX36" fmla="*/ 228312 w 2211424"/>
                <a:gd name="connsiteY36" fmla="*/ 1290743 h 2669166"/>
                <a:gd name="connsiteX37" fmla="*/ 277646 w 2211424"/>
                <a:gd name="connsiteY37" fmla="*/ 1180634 h 2669166"/>
                <a:gd name="connsiteX38" fmla="*/ 277647 w 2211424"/>
                <a:gd name="connsiteY38" fmla="*/ 799640 h 2669166"/>
                <a:gd name="connsiteX39" fmla="*/ 593403 w 2211424"/>
                <a:gd name="connsiteY39" fmla="*/ 37340 h 2669166"/>
                <a:gd name="connsiteX40" fmla="*/ 638660 w 2211424"/>
                <a:gd name="connsiteY40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43957 w 2211424"/>
                <a:gd name="connsiteY31" fmla="*/ 1749540 h 2669166"/>
                <a:gd name="connsiteX32" fmla="*/ 22748 w 2211424"/>
                <a:gd name="connsiteY32" fmla="*/ 1749540 h 2669166"/>
                <a:gd name="connsiteX33" fmla="*/ 1844 w 2211424"/>
                <a:gd name="connsiteY33" fmla="*/ 1714572 h 2669166"/>
                <a:gd name="connsiteX34" fmla="*/ 7230 w 2211424"/>
                <a:gd name="connsiteY34" fmla="*/ 1673670 h 2669166"/>
                <a:gd name="connsiteX35" fmla="*/ 228312 w 2211424"/>
                <a:gd name="connsiteY35" fmla="*/ 1290743 h 2669166"/>
                <a:gd name="connsiteX36" fmla="*/ 277646 w 2211424"/>
                <a:gd name="connsiteY36" fmla="*/ 1180634 h 2669166"/>
                <a:gd name="connsiteX37" fmla="*/ 277647 w 2211424"/>
                <a:gd name="connsiteY37" fmla="*/ 799640 h 2669166"/>
                <a:gd name="connsiteX38" fmla="*/ 593403 w 2211424"/>
                <a:gd name="connsiteY38" fmla="*/ 37340 h 2669166"/>
                <a:gd name="connsiteX39" fmla="*/ 638660 w 2211424"/>
                <a:gd name="connsiteY39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22748 w 2211424"/>
                <a:gd name="connsiteY31" fmla="*/ 1749540 h 2669166"/>
                <a:gd name="connsiteX32" fmla="*/ 1844 w 2211424"/>
                <a:gd name="connsiteY32" fmla="*/ 1714572 h 2669166"/>
                <a:gd name="connsiteX33" fmla="*/ 7230 w 2211424"/>
                <a:gd name="connsiteY33" fmla="*/ 1673670 h 2669166"/>
                <a:gd name="connsiteX34" fmla="*/ 228312 w 2211424"/>
                <a:gd name="connsiteY34" fmla="*/ 1290743 h 2669166"/>
                <a:gd name="connsiteX35" fmla="*/ 277646 w 2211424"/>
                <a:gd name="connsiteY35" fmla="*/ 1180634 h 2669166"/>
                <a:gd name="connsiteX36" fmla="*/ 277647 w 2211424"/>
                <a:gd name="connsiteY36" fmla="*/ 799640 h 2669166"/>
                <a:gd name="connsiteX37" fmla="*/ 593403 w 2211424"/>
                <a:gd name="connsiteY37" fmla="*/ 37340 h 2669166"/>
                <a:gd name="connsiteX38" fmla="*/ 638660 w 2211424"/>
                <a:gd name="connsiteY38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74031 w 2211424"/>
                <a:gd name="connsiteY30" fmla="*/ 1756113 h 2669166"/>
                <a:gd name="connsiteX31" fmla="*/ 22748 w 2211424"/>
                <a:gd name="connsiteY31" fmla="*/ 1749540 h 2669166"/>
                <a:gd name="connsiteX32" fmla="*/ 1844 w 2211424"/>
                <a:gd name="connsiteY32" fmla="*/ 1714572 h 2669166"/>
                <a:gd name="connsiteX33" fmla="*/ 7230 w 2211424"/>
                <a:gd name="connsiteY33" fmla="*/ 1673670 h 2669166"/>
                <a:gd name="connsiteX34" fmla="*/ 228312 w 2211424"/>
                <a:gd name="connsiteY34" fmla="*/ 1290743 h 2669166"/>
                <a:gd name="connsiteX35" fmla="*/ 277646 w 2211424"/>
                <a:gd name="connsiteY35" fmla="*/ 1180634 h 2669166"/>
                <a:gd name="connsiteX36" fmla="*/ 277647 w 2211424"/>
                <a:gd name="connsiteY36" fmla="*/ 799640 h 2669166"/>
                <a:gd name="connsiteX37" fmla="*/ 593403 w 2211424"/>
                <a:gd name="connsiteY37" fmla="*/ 37340 h 2669166"/>
                <a:gd name="connsiteX38" fmla="*/ 638660 w 2211424"/>
                <a:gd name="connsiteY38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  <a:gd name="connsiteX0" fmla="*/ 638660 w 2211424"/>
                <a:gd name="connsiteY0" fmla="*/ 0 h 2669166"/>
                <a:gd name="connsiteX1" fmla="*/ 661224 w 2211424"/>
                <a:gd name="connsiteY1" fmla="*/ 101610 h 2669166"/>
                <a:gd name="connsiteX2" fmla="*/ 742201 w 2211424"/>
                <a:gd name="connsiteY2" fmla="*/ 210796 h 2669166"/>
                <a:gd name="connsiteX3" fmla="*/ 756861 w 2211424"/>
                <a:gd name="connsiteY3" fmla="*/ 219782 h 2669166"/>
                <a:gd name="connsiteX4" fmla="*/ 742016 w 2211424"/>
                <a:gd name="connsiteY4" fmla="*/ 227842 h 2669166"/>
                <a:gd name="connsiteX5" fmla="*/ 473718 w 2211424"/>
                <a:gd name="connsiteY5" fmla="*/ 732449 h 2669166"/>
                <a:gd name="connsiteX6" fmla="*/ 959610 w 2211424"/>
                <a:gd name="connsiteY6" fmla="*/ 1328619 h 2669166"/>
                <a:gd name="connsiteX7" fmla="*/ 1208571 w 2211424"/>
                <a:gd name="connsiteY7" fmla="*/ 1341433 h 2669166"/>
                <a:gd name="connsiteX8" fmla="*/ 1201445 w 2211424"/>
                <a:gd name="connsiteY8" fmla="*/ 1578589 h 2669166"/>
                <a:gd name="connsiteX9" fmla="*/ 1674485 w 2211424"/>
                <a:gd name="connsiteY9" fmla="*/ 1950399 h 2669166"/>
                <a:gd name="connsiteX10" fmla="*/ 1989562 w 2211424"/>
                <a:gd name="connsiteY10" fmla="*/ 1839755 h 2669166"/>
                <a:gd name="connsiteX11" fmla="*/ 2145959 w 2211424"/>
                <a:gd name="connsiteY11" fmla="*/ 1774282 h 2669166"/>
                <a:gd name="connsiteX12" fmla="*/ 2185289 w 2211424"/>
                <a:gd name="connsiteY12" fmla="*/ 1763868 h 2669166"/>
                <a:gd name="connsiteX13" fmla="*/ 2142389 w 2211424"/>
                <a:gd name="connsiteY13" fmla="*/ 1844248 h 2669166"/>
                <a:gd name="connsiteX14" fmla="*/ 2195378 w 2211424"/>
                <a:gd name="connsiteY14" fmla="*/ 2167852 h 2669166"/>
                <a:gd name="connsiteX15" fmla="*/ 2211424 w 2211424"/>
                <a:gd name="connsiteY15" fmla="*/ 2284076 h 2669166"/>
                <a:gd name="connsiteX16" fmla="*/ 2160516 w 2211424"/>
                <a:gd name="connsiteY16" fmla="*/ 2344636 h 2669166"/>
                <a:gd name="connsiteX17" fmla="*/ 2026625 w 2211424"/>
                <a:gd name="connsiteY17" fmla="*/ 2463888 h 2669166"/>
                <a:gd name="connsiteX18" fmla="*/ 1639747 w 2211424"/>
                <a:gd name="connsiteY18" fmla="*/ 2651141 h 2669166"/>
                <a:gd name="connsiteX19" fmla="*/ 1595682 w 2211424"/>
                <a:gd name="connsiteY19" fmla="*/ 2669166 h 2669166"/>
                <a:gd name="connsiteX20" fmla="*/ 1396493 w 2211424"/>
                <a:gd name="connsiteY20" fmla="*/ 2473598 h 2669166"/>
                <a:gd name="connsiteX21" fmla="*/ 1212656 w 2211424"/>
                <a:gd name="connsiteY21" fmla="*/ 2460262 h 2669166"/>
                <a:gd name="connsiteX22" fmla="*/ 1198552 w 2211424"/>
                <a:gd name="connsiteY22" fmla="*/ 2460874 h 2669166"/>
                <a:gd name="connsiteX23" fmla="*/ 692723 w 2211424"/>
                <a:gd name="connsiteY23" fmla="*/ 2541283 h 2669166"/>
                <a:gd name="connsiteX24" fmla="*/ 401595 w 2211424"/>
                <a:gd name="connsiteY24" fmla="*/ 2255395 h 2669166"/>
                <a:gd name="connsiteX25" fmla="*/ 436815 w 2211424"/>
                <a:gd name="connsiteY25" fmla="*/ 2170096 h 2669166"/>
                <a:gd name="connsiteX26" fmla="*/ 276554 w 2211424"/>
                <a:gd name="connsiteY26" fmla="*/ 2055771 h 2669166"/>
                <a:gd name="connsiteX27" fmla="*/ 410918 w 2211424"/>
                <a:gd name="connsiteY27" fmla="*/ 1996794 h 2669166"/>
                <a:gd name="connsiteX28" fmla="*/ 239816 w 2211424"/>
                <a:gd name="connsiteY28" fmla="*/ 1981575 h 2669166"/>
                <a:gd name="connsiteX29" fmla="*/ 289445 w 2211424"/>
                <a:gd name="connsiteY29" fmla="*/ 1783052 h 2669166"/>
                <a:gd name="connsiteX30" fmla="*/ 22748 w 2211424"/>
                <a:gd name="connsiteY30" fmla="*/ 1749540 h 2669166"/>
                <a:gd name="connsiteX31" fmla="*/ 1844 w 2211424"/>
                <a:gd name="connsiteY31" fmla="*/ 1714572 h 2669166"/>
                <a:gd name="connsiteX32" fmla="*/ 7230 w 2211424"/>
                <a:gd name="connsiteY32" fmla="*/ 1673670 h 2669166"/>
                <a:gd name="connsiteX33" fmla="*/ 228312 w 2211424"/>
                <a:gd name="connsiteY33" fmla="*/ 1290743 h 2669166"/>
                <a:gd name="connsiteX34" fmla="*/ 277646 w 2211424"/>
                <a:gd name="connsiteY34" fmla="*/ 1180634 h 2669166"/>
                <a:gd name="connsiteX35" fmla="*/ 277647 w 2211424"/>
                <a:gd name="connsiteY35" fmla="*/ 799640 h 2669166"/>
                <a:gd name="connsiteX36" fmla="*/ 593403 w 2211424"/>
                <a:gd name="connsiteY36" fmla="*/ 37340 h 2669166"/>
                <a:gd name="connsiteX37" fmla="*/ 638660 w 2211424"/>
                <a:gd name="connsiteY37" fmla="*/ 0 h 266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11424" h="2669166">
                  <a:moveTo>
                    <a:pt x="638660" y="0"/>
                  </a:moveTo>
                  <a:lnTo>
                    <a:pt x="661224" y="101610"/>
                  </a:lnTo>
                  <a:cubicBezTo>
                    <a:pt x="680344" y="142707"/>
                    <a:pt x="708012" y="179716"/>
                    <a:pt x="742201" y="210796"/>
                  </a:cubicBezTo>
                  <a:lnTo>
                    <a:pt x="756861" y="219782"/>
                  </a:lnTo>
                  <a:lnTo>
                    <a:pt x="742016" y="227842"/>
                  </a:lnTo>
                  <a:cubicBezTo>
                    <a:pt x="580146" y="337198"/>
                    <a:pt x="473719" y="522394"/>
                    <a:pt x="473718" y="732449"/>
                  </a:cubicBezTo>
                  <a:cubicBezTo>
                    <a:pt x="473719" y="1026523"/>
                    <a:pt x="682311" y="1271876"/>
                    <a:pt x="959610" y="1328619"/>
                  </a:cubicBezTo>
                  <a:lnTo>
                    <a:pt x="1208571" y="1341433"/>
                  </a:lnTo>
                  <a:cubicBezTo>
                    <a:pt x="1203823" y="1370674"/>
                    <a:pt x="1206192" y="1549348"/>
                    <a:pt x="1201445" y="1578589"/>
                  </a:cubicBezTo>
                  <a:cubicBezTo>
                    <a:pt x="1201443" y="1831094"/>
                    <a:pt x="1536170" y="1946231"/>
                    <a:pt x="1674485" y="1950399"/>
                  </a:cubicBezTo>
                  <a:cubicBezTo>
                    <a:pt x="1820067" y="1954787"/>
                    <a:pt x="1901469" y="1862888"/>
                    <a:pt x="1989562" y="1839755"/>
                  </a:cubicBezTo>
                  <a:lnTo>
                    <a:pt x="2145959" y="1774282"/>
                  </a:lnTo>
                  <a:lnTo>
                    <a:pt x="2185289" y="1763868"/>
                  </a:lnTo>
                  <a:lnTo>
                    <a:pt x="2142389" y="1844248"/>
                  </a:lnTo>
                  <a:cubicBezTo>
                    <a:pt x="2162785" y="1967477"/>
                    <a:pt x="2180740" y="2074649"/>
                    <a:pt x="2195378" y="2167852"/>
                  </a:cubicBezTo>
                  <a:lnTo>
                    <a:pt x="2211424" y="2284076"/>
                  </a:lnTo>
                  <a:lnTo>
                    <a:pt x="2160516" y="2344636"/>
                  </a:lnTo>
                  <a:cubicBezTo>
                    <a:pt x="2123534" y="2383296"/>
                    <a:pt x="2080180" y="2422865"/>
                    <a:pt x="2026625" y="2463888"/>
                  </a:cubicBezTo>
                  <a:cubicBezTo>
                    <a:pt x="1906407" y="2537232"/>
                    <a:pt x="1774536" y="2596007"/>
                    <a:pt x="1639747" y="2651141"/>
                  </a:cubicBezTo>
                  <a:lnTo>
                    <a:pt x="1595682" y="2669166"/>
                  </a:lnTo>
                  <a:lnTo>
                    <a:pt x="1396493" y="2473598"/>
                  </a:lnTo>
                  <a:lnTo>
                    <a:pt x="1212656" y="2460262"/>
                  </a:lnTo>
                  <a:lnTo>
                    <a:pt x="1198552" y="2460874"/>
                  </a:lnTo>
                  <a:cubicBezTo>
                    <a:pt x="1013432" y="2480393"/>
                    <a:pt x="822484" y="2518121"/>
                    <a:pt x="692723" y="2541283"/>
                  </a:cubicBezTo>
                  <a:cubicBezTo>
                    <a:pt x="365740" y="2541283"/>
                    <a:pt x="368576" y="2367354"/>
                    <a:pt x="401595" y="2255395"/>
                  </a:cubicBezTo>
                  <a:lnTo>
                    <a:pt x="436815" y="2170096"/>
                  </a:lnTo>
                  <a:cubicBezTo>
                    <a:pt x="413996" y="2133527"/>
                    <a:pt x="280870" y="2084655"/>
                    <a:pt x="276554" y="2055771"/>
                  </a:cubicBezTo>
                  <a:cubicBezTo>
                    <a:pt x="272238" y="2026887"/>
                    <a:pt x="417041" y="2009160"/>
                    <a:pt x="410918" y="1996794"/>
                  </a:cubicBezTo>
                  <a:cubicBezTo>
                    <a:pt x="404795" y="1984428"/>
                    <a:pt x="260062" y="2017199"/>
                    <a:pt x="239816" y="1981575"/>
                  </a:cubicBezTo>
                  <a:cubicBezTo>
                    <a:pt x="219571" y="1945951"/>
                    <a:pt x="317076" y="1820629"/>
                    <a:pt x="289445" y="1783052"/>
                  </a:cubicBezTo>
                  <a:cubicBezTo>
                    <a:pt x="200546" y="1771881"/>
                    <a:pt x="45673" y="1769948"/>
                    <a:pt x="22748" y="1749540"/>
                  </a:cubicBezTo>
                  <a:cubicBezTo>
                    <a:pt x="-177" y="1729132"/>
                    <a:pt x="4430" y="1727217"/>
                    <a:pt x="1844" y="1714572"/>
                  </a:cubicBezTo>
                  <a:cubicBezTo>
                    <a:pt x="-1725" y="1701249"/>
                    <a:pt x="-213" y="1686562"/>
                    <a:pt x="7230" y="1673670"/>
                  </a:cubicBezTo>
                  <a:lnTo>
                    <a:pt x="228312" y="1290743"/>
                  </a:lnTo>
                  <a:lnTo>
                    <a:pt x="277646" y="1180634"/>
                  </a:lnTo>
                  <a:cubicBezTo>
                    <a:pt x="277646" y="1053636"/>
                    <a:pt x="277647" y="926638"/>
                    <a:pt x="277647" y="799640"/>
                  </a:cubicBezTo>
                  <a:cubicBezTo>
                    <a:pt x="277647" y="501944"/>
                    <a:pt x="398311" y="232430"/>
                    <a:pt x="593403" y="37340"/>
                  </a:cubicBezTo>
                  <a:lnTo>
                    <a:pt x="638660" y="0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HelvLight" pitchFamily="2" charset="0"/>
              </a:endParaRPr>
            </a:p>
          </p:txBody>
        </p:sp>
      </p:grp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" y="1740312"/>
            <a:ext cx="2412123" cy="135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8564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2" y="123549"/>
            <a:ext cx="10515600" cy="995915"/>
          </a:xfrm>
        </p:spPr>
        <p:txBody>
          <a:bodyPr>
            <a:normAutofit/>
          </a:bodyPr>
          <a:lstStyle>
            <a:lvl1pPr>
              <a:defRPr sz="4000">
                <a:latin typeface="HelvLigh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201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 userDrawn="1">
            <p:custDataLst>
              <p:custData r:id="rId1"/>
            </p:custDataLst>
          </p:nvPr>
        </p:nvGrpSpPr>
        <p:grpSpPr>
          <a:xfrm>
            <a:off x="8353162" y="3982371"/>
            <a:ext cx="2431664" cy="2282731"/>
            <a:chOff x="4510685" y="2391104"/>
            <a:chExt cx="2942313" cy="2762104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548990" y="2604464"/>
              <a:ext cx="865703" cy="2548744"/>
              <a:chOff x="5540815" y="2604464"/>
              <a:chExt cx="865703" cy="2548744"/>
            </a:xfrm>
          </p:grpSpPr>
          <p:sp>
            <p:nvSpPr>
              <p:cNvPr id="14" name="Freeform 13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6587295" y="2391104"/>
              <a:ext cx="865703" cy="2548744"/>
              <a:chOff x="5540815" y="2604464"/>
              <a:chExt cx="865703" cy="2548744"/>
            </a:xfrm>
          </p:grpSpPr>
          <p:sp>
            <p:nvSpPr>
              <p:cNvPr id="12" name="Freeform 11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3" name="Freeform 12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4510685" y="2391104"/>
              <a:ext cx="865703" cy="2548744"/>
              <a:chOff x="5540815" y="2604464"/>
              <a:chExt cx="865703" cy="2548744"/>
            </a:xfrm>
          </p:grpSpPr>
          <p:sp>
            <p:nvSpPr>
              <p:cNvPr id="10" name="Freeform 9"/>
              <p:cNvSpPr>
                <a:spLocks noChangeAspect="1"/>
              </p:cNvSpPr>
              <p:nvPr/>
            </p:nvSpPr>
            <p:spPr>
              <a:xfrm>
                <a:off x="5540815" y="2604464"/>
                <a:ext cx="865703" cy="2548744"/>
              </a:xfrm>
              <a:custGeom>
                <a:avLst/>
                <a:gdLst>
                  <a:gd name="connsiteX0" fmla="*/ 692425 w 1394222"/>
                  <a:gd name="connsiteY0" fmla="*/ 952689 h 4104778"/>
                  <a:gd name="connsiteX1" fmla="*/ 1384849 w 1394222"/>
                  <a:gd name="connsiteY1" fmla="*/ 1181476 h 4104778"/>
                  <a:gd name="connsiteX2" fmla="*/ 1394221 w 1394222"/>
                  <a:gd name="connsiteY2" fmla="*/ 1903146 h 4104778"/>
                  <a:gd name="connsiteX3" fmla="*/ 1394222 w 1394222"/>
                  <a:gd name="connsiteY3" fmla="*/ 1903153 h 4104778"/>
                  <a:gd name="connsiteX4" fmla="*/ 1394221 w 1394222"/>
                  <a:gd name="connsiteY4" fmla="*/ 1903158 h 4104778"/>
                  <a:gd name="connsiteX5" fmla="*/ 1394221 w 1394222"/>
                  <a:gd name="connsiteY5" fmla="*/ 1927546 h 4104778"/>
                  <a:gd name="connsiteX6" fmla="*/ 1380155 w 1394222"/>
                  <a:gd name="connsiteY6" fmla="*/ 1977411 h 4104778"/>
                  <a:gd name="connsiteX7" fmla="*/ 1293978 w 1394222"/>
                  <a:gd name="connsiteY7" fmla="*/ 2094213 h 4104778"/>
                  <a:gd name="connsiteX8" fmla="*/ 1239164 w 1394222"/>
                  <a:gd name="connsiteY8" fmla="*/ 2134219 h 4104778"/>
                  <a:gd name="connsiteX9" fmla="*/ 1248269 w 1394222"/>
                  <a:gd name="connsiteY9" fmla="*/ 2256622 h 4104778"/>
                  <a:gd name="connsiteX10" fmla="*/ 1214281 w 1394222"/>
                  <a:gd name="connsiteY10" fmla="*/ 4006453 h 4104778"/>
                  <a:gd name="connsiteX11" fmla="*/ 895196 w 1394222"/>
                  <a:gd name="connsiteY11" fmla="*/ 4006452 h 4104778"/>
                  <a:gd name="connsiteX12" fmla="*/ 690846 w 1394222"/>
                  <a:gd name="connsiteY12" fmla="*/ 2572655 h 4104778"/>
                  <a:gd name="connsiteX13" fmla="*/ 481813 w 1394222"/>
                  <a:gd name="connsiteY13" fmla="*/ 4006452 h 4104778"/>
                  <a:gd name="connsiteX14" fmla="*/ 160314 w 1394222"/>
                  <a:gd name="connsiteY14" fmla="*/ 4006453 h 4104778"/>
                  <a:gd name="connsiteX15" fmla="*/ 148538 w 1394222"/>
                  <a:gd name="connsiteY15" fmla="*/ 2259096 h 4104778"/>
                  <a:gd name="connsiteX16" fmla="*/ 158594 w 1394222"/>
                  <a:gd name="connsiteY16" fmla="*/ 2129958 h 4104778"/>
                  <a:gd name="connsiteX17" fmla="*/ 109618 w 1394222"/>
                  <a:gd name="connsiteY17" fmla="*/ 2094213 h 4104778"/>
                  <a:gd name="connsiteX18" fmla="*/ 23441 w 1394222"/>
                  <a:gd name="connsiteY18" fmla="*/ 1977411 h 4104778"/>
                  <a:gd name="connsiteX19" fmla="*/ 13995 w 1394222"/>
                  <a:gd name="connsiteY19" fmla="*/ 1927546 h 4104778"/>
                  <a:gd name="connsiteX20" fmla="*/ 9373 w 1394222"/>
                  <a:gd name="connsiteY20" fmla="*/ 1903153 h 4104778"/>
                  <a:gd name="connsiteX21" fmla="*/ 0 w 1394222"/>
                  <a:gd name="connsiteY21" fmla="*/ 1181476 h 4104778"/>
                  <a:gd name="connsiteX22" fmla="*/ 692425 w 1394222"/>
                  <a:gd name="connsiteY22" fmla="*/ 952689 h 4104778"/>
                  <a:gd name="connsiteX23" fmla="*/ 697111 w 1394222"/>
                  <a:gd name="connsiteY23" fmla="*/ 0 h 4104778"/>
                  <a:gd name="connsiteX24" fmla="*/ 1106270 w 1394222"/>
                  <a:gd name="connsiteY24" fmla="*/ 409159 h 4104778"/>
                  <a:gd name="connsiteX25" fmla="*/ 697111 w 1394222"/>
                  <a:gd name="connsiteY25" fmla="*/ 818318 h 4104778"/>
                  <a:gd name="connsiteX26" fmla="*/ 287952 w 1394222"/>
                  <a:gd name="connsiteY26" fmla="*/ 409159 h 4104778"/>
                  <a:gd name="connsiteX27" fmla="*/ 697111 w 1394222"/>
                  <a:gd name="connsiteY27" fmla="*/ 0 h 410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94222" h="4104778">
                    <a:moveTo>
                      <a:pt x="692425" y="952689"/>
                    </a:moveTo>
                    <a:cubicBezTo>
                      <a:pt x="1074839" y="952689"/>
                      <a:pt x="1384849" y="1055120"/>
                      <a:pt x="1384849" y="1181476"/>
                    </a:cubicBezTo>
                    <a:lnTo>
                      <a:pt x="1394221" y="1903146"/>
                    </a:lnTo>
                    <a:cubicBezTo>
                      <a:pt x="1394221" y="1903149"/>
                      <a:pt x="1394222" y="1903151"/>
                      <a:pt x="1394222" y="1903153"/>
                    </a:cubicBezTo>
                    <a:cubicBezTo>
                      <a:pt x="1394222" y="1903154"/>
                      <a:pt x="1394221" y="1903156"/>
                      <a:pt x="1394221" y="1903158"/>
                    </a:cubicBezTo>
                    <a:lnTo>
                      <a:pt x="1394221" y="1927546"/>
                    </a:lnTo>
                    <a:lnTo>
                      <a:pt x="1380155" y="1977411"/>
                    </a:lnTo>
                    <a:cubicBezTo>
                      <a:pt x="1364013" y="2019386"/>
                      <a:pt x="1334459" y="2058762"/>
                      <a:pt x="1293978" y="2094213"/>
                    </a:cubicBezTo>
                    <a:lnTo>
                      <a:pt x="1239164" y="2134219"/>
                    </a:lnTo>
                    <a:lnTo>
                      <a:pt x="1248269" y="2256622"/>
                    </a:lnTo>
                    <a:cubicBezTo>
                      <a:pt x="1275242" y="2853226"/>
                      <a:pt x="1214281" y="3421725"/>
                      <a:pt x="1214281" y="4006453"/>
                    </a:cubicBezTo>
                    <a:cubicBezTo>
                      <a:pt x="1136073" y="4102983"/>
                      <a:pt x="1007187" y="4168138"/>
                      <a:pt x="895196" y="4006452"/>
                    </a:cubicBezTo>
                    <a:cubicBezTo>
                      <a:pt x="811392" y="3762453"/>
                      <a:pt x="906634" y="2562612"/>
                      <a:pt x="690846" y="2572655"/>
                    </a:cubicBezTo>
                    <a:cubicBezTo>
                      <a:pt x="495445" y="2561830"/>
                      <a:pt x="561350" y="3775532"/>
                      <a:pt x="481813" y="4006452"/>
                    </a:cubicBezTo>
                    <a:cubicBezTo>
                      <a:pt x="389125" y="4158484"/>
                      <a:pt x="228869" y="4105395"/>
                      <a:pt x="160314" y="4006453"/>
                    </a:cubicBezTo>
                    <a:cubicBezTo>
                      <a:pt x="160314" y="3421725"/>
                      <a:pt x="117605" y="2855204"/>
                      <a:pt x="148538" y="2259096"/>
                    </a:cubicBezTo>
                    <a:lnTo>
                      <a:pt x="158594" y="2129958"/>
                    </a:lnTo>
                    <a:lnTo>
                      <a:pt x="109618" y="2094213"/>
                    </a:lnTo>
                    <a:cubicBezTo>
                      <a:pt x="69138" y="2058762"/>
                      <a:pt x="39582" y="2019386"/>
                      <a:pt x="23441" y="1977411"/>
                    </a:cubicBezTo>
                    <a:lnTo>
                      <a:pt x="13995" y="1927546"/>
                    </a:lnTo>
                    <a:lnTo>
                      <a:pt x="9373" y="1903153"/>
                    </a:lnTo>
                    <a:lnTo>
                      <a:pt x="0" y="1181476"/>
                    </a:lnTo>
                    <a:cubicBezTo>
                      <a:pt x="0" y="1055120"/>
                      <a:pt x="310009" y="952689"/>
                      <a:pt x="692425" y="952689"/>
                    </a:cubicBezTo>
                    <a:close/>
                    <a:moveTo>
                      <a:pt x="697111" y="0"/>
                    </a:moveTo>
                    <a:cubicBezTo>
                      <a:pt x="923083" y="0"/>
                      <a:pt x="1106270" y="183187"/>
                      <a:pt x="1106270" y="409159"/>
                    </a:cubicBezTo>
                    <a:cubicBezTo>
                      <a:pt x="1106270" y="635131"/>
                      <a:pt x="923083" y="818318"/>
                      <a:pt x="697111" y="818318"/>
                    </a:cubicBezTo>
                    <a:cubicBezTo>
                      <a:pt x="471139" y="818318"/>
                      <a:pt x="287952" y="635131"/>
                      <a:pt x="287952" y="409159"/>
                    </a:cubicBezTo>
                    <a:cubicBezTo>
                      <a:pt x="287952" y="183187"/>
                      <a:pt x="471139" y="0"/>
                      <a:pt x="697111" y="0"/>
                    </a:cubicBezTo>
                    <a:close/>
                  </a:path>
                </a:pathLst>
              </a:custGeom>
              <a:solidFill>
                <a:srgbClr val="FFFFFF">
                  <a:alpha val="72941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1" name="Freeform 10"/>
              <p:cNvSpPr>
                <a:spLocks noChangeAspect="1"/>
              </p:cNvSpPr>
              <p:nvPr/>
            </p:nvSpPr>
            <p:spPr>
              <a:xfrm>
                <a:off x="5869668" y="3196009"/>
                <a:ext cx="207995" cy="741426"/>
              </a:xfrm>
              <a:custGeom>
                <a:avLst/>
                <a:gdLst>
                  <a:gd name="connsiteX0" fmla="*/ 101089 w 207995"/>
                  <a:gd name="connsiteY0" fmla="*/ 0 h 741426"/>
                  <a:gd name="connsiteX1" fmla="*/ 156676 w 207995"/>
                  <a:gd name="connsiteY1" fmla="*/ 1852 h 741426"/>
                  <a:gd name="connsiteX2" fmla="*/ 207995 w 207995"/>
                  <a:gd name="connsiteY2" fmla="*/ 670395 h 741426"/>
                  <a:gd name="connsiteX3" fmla="*/ 103998 w 207995"/>
                  <a:gd name="connsiteY3" fmla="*/ 741426 h 741426"/>
                  <a:gd name="connsiteX4" fmla="*/ 0 w 207995"/>
                  <a:gd name="connsiteY4" fmla="*/ 670395 h 741426"/>
                  <a:gd name="connsiteX5" fmla="*/ 51334 w 207995"/>
                  <a:gd name="connsiteY5" fmla="*/ 1657 h 741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7995" h="741426">
                    <a:moveTo>
                      <a:pt x="101089" y="0"/>
                    </a:moveTo>
                    <a:lnTo>
                      <a:pt x="156676" y="1852"/>
                    </a:lnTo>
                    <a:lnTo>
                      <a:pt x="207995" y="670395"/>
                    </a:lnTo>
                    <a:lnTo>
                      <a:pt x="103998" y="741426"/>
                    </a:lnTo>
                    <a:lnTo>
                      <a:pt x="0" y="670395"/>
                    </a:lnTo>
                    <a:lnTo>
                      <a:pt x="51334" y="165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</p:grpSp>
      </p:grpSp>
      <p:sp>
        <p:nvSpPr>
          <p:cNvPr id="16" name="Double Bracket 15"/>
          <p:cNvSpPr>
            <a:spLocks/>
          </p:cNvSpPr>
          <p:nvPr userDrawn="1"/>
        </p:nvSpPr>
        <p:spPr>
          <a:xfrm rot="5400000">
            <a:off x="5942112" y="2344486"/>
            <a:ext cx="307777" cy="3283463"/>
          </a:xfrm>
          <a:prstGeom prst="bracketPair">
            <a:avLst>
              <a:gd name="adj" fmla="val 0"/>
            </a:avLst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wrap="none" lIns="0" tIns="0" rIns="0" bIns="0" rtlCol="0" anchor="t">
            <a:spAutoFit/>
          </a:bodyPr>
          <a:lstStyle/>
          <a:p>
            <a:pPr algn="ctr"/>
            <a:r>
              <a:rPr lang="en-IN" sz="2000" dirty="0" smtClean="0">
                <a:solidFill>
                  <a:schemeClr val="bg1"/>
                </a:solidFill>
                <a:latin typeface="HelvLight" pitchFamily="2" charset="0"/>
              </a:rPr>
              <a:t>https://www.next2office.com/</a:t>
            </a:r>
            <a:endParaRPr lang="en-IN" sz="2000" dirty="0">
              <a:solidFill>
                <a:schemeClr val="bg1"/>
              </a:solidFill>
              <a:latin typeface="HelvLight" pitchFamily="2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61635" y="4846689"/>
            <a:ext cx="41437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Shubham Tewari</a:t>
            </a:r>
          </a:p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Mobile: +91-9554-540-540</a:t>
            </a:r>
          </a:p>
          <a:p>
            <a:r>
              <a:rPr lang="en-IN" dirty="0" smtClean="0">
                <a:solidFill>
                  <a:schemeClr val="bg1"/>
                </a:solidFill>
                <a:latin typeface="HelvLight" pitchFamily="2" charset="0"/>
              </a:rPr>
              <a:t>Email: drawingboard@next2office.com</a:t>
            </a:r>
            <a:endParaRPr lang="en-IN" dirty="0">
              <a:solidFill>
                <a:schemeClr val="bg1"/>
              </a:solidFill>
              <a:latin typeface="HelvLight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" y="1791111"/>
            <a:ext cx="2412123" cy="1356819"/>
          </a:xfrm>
          <a:prstGeom prst="rect">
            <a:avLst/>
          </a:prstGeom>
        </p:spPr>
      </p:pic>
      <p:grpSp>
        <p:nvGrpSpPr>
          <p:cNvPr id="19" name="Group 18"/>
          <p:cNvGrpSpPr/>
          <p:nvPr userDrawn="1"/>
        </p:nvGrpSpPr>
        <p:grpSpPr>
          <a:xfrm>
            <a:off x="0" y="1680376"/>
            <a:ext cx="12192000" cy="1595338"/>
            <a:chOff x="0" y="2605662"/>
            <a:chExt cx="12192000" cy="1595338"/>
          </a:xfrm>
        </p:grpSpPr>
        <p:grpSp>
          <p:nvGrpSpPr>
            <p:cNvPr id="20" name="Group 19"/>
            <p:cNvGrpSpPr/>
            <p:nvPr/>
          </p:nvGrpSpPr>
          <p:grpSpPr>
            <a:xfrm>
              <a:off x="0" y="2747174"/>
              <a:ext cx="12192000" cy="1363652"/>
              <a:chOff x="0" y="2879391"/>
              <a:chExt cx="12192000" cy="136365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0" y="2879391"/>
                <a:ext cx="12192000" cy="9144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4000" dirty="0" smtClean="0">
                    <a:solidFill>
                      <a:prstClr val="white">
                        <a:lumMod val="95000"/>
                      </a:prstClr>
                    </a:solidFill>
                    <a:latin typeface="HelvLight" pitchFamily="2" charset="0"/>
                  </a:rPr>
                  <a:t>Thank you </a:t>
                </a:r>
                <a:endParaRPr lang="en-IN" sz="4000" dirty="0">
                  <a:solidFill>
                    <a:prstClr val="white">
                      <a:lumMod val="95000"/>
                    </a:prstClr>
                  </a:solidFill>
                  <a:latin typeface="HelvLight" pitchFamily="2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0" y="3675272"/>
                <a:ext cx="12192000" cy="56777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2800" dirty="0" smtClean="0">
                    <a:solidFill>
                      <a:prstClr val="white">
                        <a:lumMod val="95000"/>
                      </a:prstClr>
                    </a:solidFill>
                    <a:latin typeface="HelvLight" pitchFamily="2" charset="0"/>
                  </a:rPr>
                  <a:t>Team DrawingBoard</a:t>
                </a:r>
                <a:endParaRPr lang="en-IN" sz="2800" dirty="0">
                  <a:solidFill>
                    <a:prstClr val="white">
                      <a:lumMod val="95000"/>
                    </a:prstClr>
                  </a:solidFill>
                  <a:latin typeface="HelvLight" pitchFamily="2" charset="0"/>
                </a:endParaRP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0" y="2605662"/>
              <a:ext cx="12192000" cy="0"/>
            </a:xfrm>
            <a:prstGeom prst="straightConnector1">
              <a:avLst/>
            </a:prstGeom>
            <a:ln>
              <a:gradFill flip="none" rotWithShape="1">
                <a:gsLst>
                  <a:gs pos="502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1"/>
                <a:tileRect/>
              </a:gra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0" y="4201000"/>
              <a:ext cx="12192000" cy="0"/>
            </a:xfrm>
            <a:prstGeom prst="straightConnector1">
              <a:avLst/>
            </a:prstGeom>
            <a:ln>
              <a:gradFill flip="none" rotWithShape="1">
                <a:gsLst>
                  <a:gs pos="50200">
                    <a:schemeClr val="tx2">
                      <a:lumMod val="20000"/>
                      <a:lumOff val="80000"/>
                    </a:schemeClr>
                  </a:gs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1"/>
                <a:tileRect/>
              </a:gra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051076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1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435DDC2C-7DEE-4173-AFB2-BA19DB655955}" type="datetime3">
              <a:rPr lang="en-IN" smtClean="0"/>
              <a:pPr/>
              <a:t>30 November 2019</a:t>
            </a:fld>
            <a:endParaRPr lang="en-IN" dirty="0"/>
          </a:p>
        </p:txBody>
      </p:sp>
      <p:sp>
        <p:nvSpPr>
          <p:cNvPr id="8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  <a:latin typeface="HelvLight" pitchFamily="2" charset="0"/>
              </a:defRPr>
            </a:lvl1pPr>
          </a:lstStyle>
          <a:p>
            <a:fld id="{B98AEAD3-E111-43DE-97B3-3BF0CED96B9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71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ustomXml" Target="../../customXml/item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22.xml"/><Relationship Id="rId2" Type="http://schemas.openxmlformats.org/officeDocument/2006/relationships/customXml" Target="../../customXml/item21.xml"/><Relationship Id="rId1" Type="http://schemas.openxmlformats.org/officeDocument/2006/relationships/customXml" Target="../../customXml/item20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ext2office.com/Tutorials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2office.com/Tutorials.asp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 smtClean="0"/>
              <a:t>DrawingBoard PPT Addin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 smtClean="0"/>
              <a:t>Business Analysis Basics </a:t>
            </a:r>
            <a:endParaRPr lang="en-IN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2060086-9ABD-4886-9198-F3AB8609AEBE}" type="datetime3">
              <a:rPr lang="en-IN" smtClean="0"/>
              <a:t>30 November 2019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 smtClean="0"/>
              <a:t>Copyright Next2Office.com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66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Business Stakeholders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2</a:t>
            </a:fld>
            <a:endParaRPr lang="en-IN" dirty="0"/>
          </a:p>
        </p:txBody>
      </p:sp>
      <p:grpSp>
        <p:nvGrpSpPr>
          <p:cNvPr id="146" name="Group 145"/>
          <p:cNvGrpSpPr/>
          <p:nvPr>
            <p:custDataLst>
              <p:custData r:id="rId1"/>
            </p:custDataLst>
          </p:nvPr>
        </p:nvGrpSpPr>
        <p:grpSpPr>
          <a:xfrm>
            <a:off x="2945548" y="1101070"/>
            <a:ext cx="5797549" cy="5273675"/>
            <a:chOff x="1773238" y="1014413"/>
            <a:chExt cx="5270499" cy="4794250"/>
          </a:xfrm>
        </p:grpSpPr>
        <p:sp>
          <p:nvSpPr>
            <p:cNvPr id="147" name="Line 2"/>
            <p:cNvSpPr>
              <a:spLocks noChangeShapeType="1"/>
            </p:cNvSpPr>
            <p:nvPr/>
          </p:nvSpPr>
          <p:spPr bwMode="blackWhite">
            <a:xfrm>
              <a:off x="2941638" y="4687888"/>
              <a:ext cx="1249362" cy="468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IN"/>
            </a:p>
          </p:txBody>
        </p:sp>
        <p:sp>
          <p:nvSpPr>
            <p:cNvPr id="148" name="Line 3"/>
            <p:cNvSpPr>
              <a:spLocks noChangeShapeType="1"/>
            </p:cNvSpPr>
            <p:nvPr/>
          </p:nvSpPr>
          <p:spPr bwMode="blackWhite">
            <a:xfrm flipV="1">
              <a:off x="4537075" y="4672013"/>
              <a:ext cx="1319213" cy="546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IN"/>
            </a:p>
          </p:txBody>
        </p:sp>
        <p:sp>
          <p:nvSpPr>
            <p:cNvPr id="149" name="Line 4"/>
            <p:cNvSpPr>
              <a:spLocks noChangeShapeType="1"/>
            </p:cNvSpPr>
            <p:nvPr/>
          </p:nvSpPr>
          <p:spPr bwMode="blackWhite">
            <a:xfrm flipH="1">
              <a:off x="2501900" y="3592513"/>
              <a:ext cx="1233488" cy="725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IN"/>
            </a:p>
          </p:txBody>
        </p:sp>
        <p:sp>
          <p:nvSpPr>
            <p:cNvPr id="150" name="Line 5"/>
            <p:cNvSpPr>
              <a:spLocks noChangeShapeType="1"/>
            </p:cNvSpPr>
            <p:nvPr/>
          </p:nvSpPr>
          <p:spPr bwMode="blackWhite">
            <a:xfrm flipH="1" flipV="1">
              <a:off x="5100638" y="3554413"/>
              <a:ext cx="1298575" cy="709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IN"/>
            </a:p>
          </p:txBody>
        </p:sp>
        <p:sp>
          <p:nvSpPr>
            <p:cNvPr id="151" name="Line 6"/>
            <p:cNvSpPr>
              <a:spLocks noChangeShapeType="1"/>
            </p:cNvSpPr>
            <p:nvPr/>
          </p:nvSpPr>
          <p:spPr bwMode="blackWhite">
            <a:xfrm>
              <a:off x="4403725" y="1597025"/>
              <a:ext cx="0" cy="15605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IN"/>
            </a:p>
          </p:txBody>
        </p:sp>
        <p:sp>
          <p:nvSpPr>
            <p:cNvPr id="152" name="Oval 151"/>
            <p:cNvSpPr>
              <a:spLocks noChangeArrowheads="1"/>
            </p:cNvSpPr>
            <p:nvPr/>
          </p:nvSpPr>
          <p:spPr bwMode="blackWhite">
            <a:xfrm>
              <a:off x="3754438" y="1014413"/>
              <a:ext cx="1287462" cy="1231900"/>
            </a:xfrm>
            <a:prstGeom prst="ellipse">
              <a:avLst/>
            </a:prstGeom>
            <a:solidFill>
              <a:srgbClr val="AFDC7E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>
              <a:lvl1pPr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1pPr>
              <a:lvl2pPr marL="742950" indent="-28575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2pPr>
              <a:lvl3pPr marL="11430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3pPr>
              <a:lvl4pPr marL="16002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4pPr>
              <a:lvl5pPr marL="20574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9pPr>
            </a:lstStyle>
            <a:p>
              <a:pPr algn="ctr"/>
              <a:r>
                <a:rPr lang="en-US" altLang="zh-CN">
                  <a:solidFill>
                    <a:schemeClr val="tx2"/>
                  </a:solidFill>
                  <a:ea typeface="宋体" panose="02010600030101010101" pitchFamily="2" charset="-122"/>
                </a:rPr>
                <a:t>Customer</a:t>
              </a:r>
            </a:p>
          </p:txBody>
        </p:sp>
        <p:sp>
          <p:nvSpPr>
            <p:cNvPr id="153" name="Oval 152"/>
            <p:cNvSpPr>
              <a:spLocks noChangeArrowheads="1"/>
            </p:cNvSpPr>
            <p:nvPr/>
          </p:nvSpPr>
          <p:spPr bwMode="blackWhite">
            <a:xfrm>
              <a:off x="5772150" y="3662363"/>
              <a:ext cx="1271587" cy="123348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>
              <a:lvl1pPr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1pPr>
              <a:lvl2pPr marL="742950" indent="-28575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2pPr>
              <a:lvl3pPr marL="11430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3pPr>
              <a:lvl4pPr marL="16002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4pPr>
              <a:lvl5pPr marL="20574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tx2"/>
                  </a:solidFill>
                  <a:ea typeface="宋体" panose="02010600030101010101" pitchFamily="2" charset="-122"/>
                </a:rPr>
                <a:t>Service </a:t>
              </a:r>
            </a:p>
            <a:p>
              <a:pPr algn="ctr"/>
              <a:r>
                <a:rPr lang="en-US" altLang="zh-CN" dirty="0" smtClean="0">
                  <a:solidFill>
                    <a:schemeClr val="tx2"/>
                  </a:solidFill>
                  <a:ea typeface="宋体" panose="02010600030101010101" pitchFamily="2" charset="-122"/>
                </a:rPr>
                <a:t>Providers </a:t>
              </a:r>
              <a:endParaRPr lang="en-US" altLang="zh-CN" dirty="0">
                <a:solidFill>
                  <a:schemeClr val="tx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54" name="Line 9"/>
            <p:cNvSpPr>
              <a:spLocks noChangeShapeType="1"/>
            </p:cNvSpPr>
            <p:nvPr/>
          </p:nvSpPr>
          <p:spPr bwMode="blackWhite">
            <a:xfrm flipH="1">
              <a:off x="2695575" y="2111375"/>
              <a:ext cx="1144588" cy="152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IN"/>
            </a:p>
          </p:txBody>
        </p:sp>
        <p:sp>
          <p:nvSpPr>
            <p:cNvPr id="155" name="Line 10"/>
            <p:cNvSpPr>
              <a:spLocks noChangeShapeType="1"/>
            </p:cNvSpPr>
            <p:nvPr/>
          </p:nvSpPr>
          <p:spPr bwMode="auto">
            <a:xfrm>
              <a:off x="4992688" y="2103438"/>
              <a:ext cx="1160462" cy="1543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IN"/>
            </a:p>
          </p:txBody>
        </p:sp>
        <p:sp>
          <p:nvSpPr>
            <p:cNvPr id="156" name="Oval 155"/>
            <p:cNvSpPr>
              <a:spLocks noChangeArrowheads="1"/>
            </p:cNvSpPr>
            <p:nvPr/>
          </p:nvSpPr>
          <p:spPr bwMode="blackWhite">
            <a:xfrm>
              <a:off x="3754438" y="2716213"/>
              <a:ext cx="1289050" cy="123507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>
              <a:lvl1pPr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1pPr>
              <a:lvl2pPr marL="742950" indent="-28575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2pPr>
              <a:lvl3pPr marL="11430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3pPr>
              <a:lvl4pPr marL="16002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4pPr>
              <a:lvl5pPr marL="20574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tx2"/>
                  </a:solidFill>
                  <a:ea typeface="宋体" panose="02010600030101010101" pitchFamily="2" charset="-122"/>
                </a:rPr>
                <a:t>Distributors</a:t>
              </a:r>
            </a:p>
          </p:txBody>
        </p:sp>
        <p:sp>
          <p:nvSpPr>
            <p:cNvPr id="157" name="Oval 156"/>
            <p:cNvSpPr>
              <a:spLocks noChangeArrowheads="1"/>
            </p:cNvSpPr>
            <p:nvPr/>
          </p:nvSpPr>
          <p:spPr bwMode="blackWhite">
            <a:xfrm>
              <a:off x="1773238" y="3662363"/>
              <a:ext cx="1271588" cy="123348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>
              <a:lvl1pPr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1pPr>
              <a:lvl2pPr marL="742950" indent="-28575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2pPr>
              <a:lvl3pPr marL="11430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3pPr>
              <a:lvl4pPr marL="16002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4pPr>
              <a:lvl5pPr marL="20574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9pPr>
            </a:lstStyle>
            <a:p>
              <a:pPr algn="ctr"/>
              <a:r>
                <a:rPr lang="en-US" altLang="zh-CN">
                  <a:solidFill>
                    <a:schemeClr val="tx2"/>
                  </a:solidFill>
                  <a:ea typeface="宋体" panose="02010600030101010101" pitchFamily="2" charset="-122"/>
                </a:rPr>
                <a:t>Competitors</a:t>
              </a:r>
            </a:p>
          </p:txBody>
        </p:sp>
        <p:sp>
          <p:nvSpPr>
            <p:cNvPr id="158" name="Oval 157"/>
            <p:cNvSpPr>
              <a:spLocks noChangeArrowheads="1"/>
            </p:cNvSpPr>
            <p:nvPr/>
          </p:nvSpPr>
          <p:spPr bwMode="blackWhite">
            <a:xfrm>
              <a:off x="3752850" y="4576763"/>
              <a:ext cx="1289050" cy="12319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>
              <a:lvl1pPr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1pPr>
              <a:lvl2pPr marL="742950" indent="-28575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2pPr>
              <a:lvl3pPr marL="11430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3pPr>
              <a:lvl4pPr marL="16002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4pPr>
              <a:lvl5pPr marL="2057400" indent="-228600" defTabSz="804863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-윤고딕130" pitchFamily="18" charset="-127"/>
                </a:defRPr>
              </a:lvl9pPr>
            </a:lstStyle>
            <a:p>
              <a:pPr algn="ctr"/>
              <a:r>
                <a:rPr lang="en-US" altLang="zh-CN">
                  <a:solidFill>
                    <a:schemeClr val="tx2"/>
                  </a:solidFill>
                  <a:ea typeface="宋体" panose="02010600030101010101" pitchFamily="2" charset="-122"/>
                </a:rPr>
                <a:t>Suppliers</a:t>
              </a:r>
            </a:p>
          </p:txBody>
        </p:sp>
        <p:sp>
          <p:nvSpPr>
            <p:cNvPr id="159" name="Line 14"/>
            <p:cNvSpPr>
              <a:spLocks noChangeShapeType="1"/>
            </p:cNvSpPr>
            <p:nvPr/>
          </p:nvSpPr>
          <p:spPr bwMode="auto">
            <a:xfrm flipH="1">
              <a:off x="3105150" y="4295775"/>
              <a:ext cx="26098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39825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Project Management Icons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r>
              <a:rPr lang="en-IN" dirty="0" smtClean="0"/>
              <a:t>`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3</a:t>
            </a:fld>
            <a:endParaRPr lang="en-IN" dirty="0"/>
          </a:p>
        </p:txBody>
      </p:sp>
      <p:grpSp>
        <p:nvGrpSpPr>
          <p:cNvPr id="109" name="Group 108"/>
          <p:cNvGrpSpPr/>
          <p:nvPr>
            <p:custDataLst>
              <p:custData r:id="rId1"/>
            </p:custDataLst>
          </p:nvPr>
        </p:nvGrpSpPr>
        <p:grpSpPr>
          <a:xfrm>
            <a:off x="398989" y="1220655"/>
            <a:ext cx="3357365" cy="3152695"/>
            <a:chOff x="2540794" y="1521619"/>
            <a:chExt cx="4062412" cy="3814762"/>
          </a:xfrm>
        </p:grpSpPr>
        <p:sp>
          <p:nvSpPr>
            <p:cNvPr id="110" name="Text Box 11"/>
            <p:cNvSpPr txBox="1">
              <a:spLocks noChangeArrowheads="1"/>
            </p:cNvSpPr>
            <p:nvPr/>
          </p:nvSpPr>
          <p:spPr bwMode="auto">
            <a:xfrm>
              <a:off x="2540794" y="1521619"/>
              <a:ext cx="40005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anose="020B0604020202020204" pitchFamily="34" charset="0"/>
                </a:rPr>
                <a:t>RELATIVE IMPORTANCE</a:t>
              </a:r>
            </a:p>
          </p:txBody>
        </p:sp>
        <p:sp>
          <p:nvSpPr>
            <p:cNvPr id="111" name="Rectangle 12"/>
            <p:cNvSpPr>
              <a:spLocks noChangeArrowheads="1"/>
            </p:cNvSpPr>
            <p:nvPr/>
          </p:nvSpPr>
          <p:spPr bwMode="auto">
            <a:xfrm>
              <a:off x="2602706" y="1834356"/>
              <a:ext cx="61913" cy="3313113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Freeform 13"/>
            <p:cNvSpPr>
              <a:spLocks/>
            </p:cNvSpPr>
            <p:nvPr/>
          </p:nvSpPr>
          <p:spPr bwMode="auto">
            <a:xfrm>
              <a:off x="2602706" y="1834356"/>
              <a:ext cx="252413" cy="3502025"/>
            </a:xfrm>
            <a:custGeom>
              <a:avLst/>
              <a:gdLst>
                <a:gd name="T0" fmla="*/ 39 w 159"/>
                <a:gd name="T1" fmla="*/ 0 h 2206"/>
                <a:gd name="T2" fmla="*/ 39 w 159"/>
                <a:gd name="T3" fmla="*/ 2087 h 2206"/>
                <a:gd name="T4" fmla="*/ 158 w 159"/>
                <a:gd name="T5" fmla="*/ 2205 h 2206"/>
                <a:gd name="T6" fmla="*/ 39 w 159"/>
                <a:gd name="T7" fmla="*/ 2087 h 2206"/>
                <a:gd name="T8" fmla="*/ 0 w 159"/>
                <a:gd name="T9" fmla="*/ 2087 h 2206"/>
                <a:gd name="T10" fmla="*/ 118 w 159"/>
                <a:gd name="T11" fmla="*/ 2205 h 2206"/>
                <a:gd name="T12" fmla="*/ 158 w 159"/>
                <a:gd name="T13" fmla="*/ 2205 h 2206"/>
                <a:gd name="T14" fmla="*/ 158 w 159"/>
                <a:gd name="T15" fmla="*/ 118 h 2206"/>
                <a:gd name="T16" fmla="*/ 39 w 159"/>
                <a:gd name="T17" fmla="*/ 0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2206">
                  <a:moveTo>
                    <a:pt x="39" y="0"/>
                  </a:moveTo>
                  <a:lnTo>
                    <a:pt x="39" y="2087"/>
                  </a:lnTo>
                  <a:lnTo>
                    <a:pt x="158" y="2205"/>
                  </a:lnTo>
                  <a:lnTo>
                    <a:pt x="39" y="2087"/>
                  </a:lnTo>
                  <a:lnTo>
                    <a:pt x="0" y="2087"/>
                  </a:lnTo>
                  <a:lnTo>
                    <a:pt x="118" y="2205"/>
                  </a:lnTo>
                  <a:lnTo>
                    <a:pt x="158" y="2205"/>
                  </a:lnTo>
                  <a:lnTo>
                    <a:pt x="158" y="11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Text Box 14"/>
            <p:cNvSpPr txBox="1">
              <a:spLocks noChangeArrowheads="1"/>
            </p:cNvSpPr>
            <p:nvPr/>
          </p:nvSpPr>
          <p:spPr bwMode="auto">
            <a:xfrm>
              <a:off x="2728119" y="2085181"/>
              <a:ext cx="3875087" cy="2428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14" name="Text Box 15"/>
            <p:cNvSpPr txBox="1">
              <a:spLocks noChangeArrowheads="1"/>
            </p:cNvSpPr>
            <p:nvPr/>
          </p:nvSpPr>
          <p:spPr bwMode="auto">
            <a:xfrm>
              <a:off x="2728119" y="2459831"/>
              <a:ext cx="3500437" cy="2444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15" name="Text Box 16"/>
            <p:cNvSpPr txBox="1">
              <a:spLocks noChangeArrowheads="1"/>
            </p:cNvSpPr>
            <p:nvPr/>
          </p:nvSpPr>
          <p:spPr bwMode="auto">
            <a:xfrm>
              <a:off x="2728119" y="2834481"/>
              <a:ext cx="3125787" cy="2444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16" name="Text Box 17"/>
            <p:cNvSpPr txBox="1">
              <a:spLocks noChangeArrowheads="1"/>
            </p:cNvSpPr>
            <p:nvPr/>
          </p:nvSpPr>
          <p:spPr bwMode="auto">
            <a:xfrm>
              <a:off x="2728119" y="3209131"/>
              <a:ext cx="2749550" cy="2444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17" name="Text Box 18"/>
            <p:cNvSpPr txBox="1">
              <a:spLocks noChangeArrowheads="1"/>
            </p:cNvSpPr>
            <p:nvPr/>
          </p:nvSpPr>
          <p:spPr bwMode="auto">
            <a:xfrm>
              <a:off x="2728119" y="3585369"/>
              <a:ext cx="2374900" cy="2428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18" name="Text Box 19"/>
            <p:cNvSpPr txBox="1">
              <a:spLocks noChangeArrowheads="1"/>
            </p:cNvSpPr>
            <p:nvPr/>
          </p:nvSpPr>
          <p:spPr bwMode="auto">
            <a:xfrm>
              <a:off x="2728119" y="3960019"/>
              <a:ext cx="2000250" cy="2444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19" name="Text Box 20"/>
            <p:cNvSpPr txBox="1">
              <a:spLocks noChangeArrowheads="1"/>
            </p:cNvSpPr>
            <p:nvPr/>
          </p:nvSpPr>
          <p:spPr bwMode="auto">
            <a:xfrm>
              <a:off x="2728119" y="4334669"/>
              <a:ext cx="1625600" cy="2444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20" name="Text Box 21"/>
            <p:cNvSpPr txBox="1">
              <a:spLocks noChangeArrowheads="1"/>
            </p:cNvSpPr>
            <p:nvPr/>
          </p:nvSpPr>
          <p:spPr bwMode="auto">
            <a:xfrm>
              <a:off x="2728119" y="4709319"/>
              <a:ext cx="1250950" cy="2444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</p:grpSp>
      <p:grpSp>
        <p:nvGrpSpPr>
          <p:cNvPr id="121" name="Group 120"/>
          <p:cNvGrpSpPr/>
          <p:nvPr>
            <p:custDataLst>
              <p:custData r:id="rId2"/>
            </p:custDataLst>
          </p:nvPr>
        </p:nvGrpSpPr>
        <p:grpSpPr>
          <a:xfrm>
            <a:off x="6989596" y="1257221"/>
            <a:ext cx="4959297" cy="3146971"/>
            <a:chOff x="1571625" y="1528546"/>
            <a:chExt cx="6000750" cy="3807835"/>
          </a:xfrm>
        </p:grpSpPr>
        <p:sp>
          <p:nvSpPr>
            <p:cNvPr id="122" name="Rectangle 12"/>
            <p:cNvSpPr>
              <a:spLocks noChangeArrowheads="1"/>
            </p:cNvSpPr>
            <p:nvPr/>
          </p:nvSpPr>
          <p:spPr bwMode="auto">
            <a:xfrm>
              <a:off x="3571875" y="1834356"/>
              <a:ext cx="61913" cy="3313113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6350">
              <a:noFill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13"/>
            <p:cNvSpPr>
              <a:spLocks/>
            </p:cNvSpPr>
            <p:nvPr/>
          </p:nvSpPr>
          <p:spPr bwMode="auto">
            <a:xfrm>
              <a:off x="3571875" y="1834356"/>
              <a:ext cx="250825" cy="3502025"/>
            </a:xfrm>
            <a:custGeom>
              <a:avLst/>
              <a:gdLst>
                <a:gd name="T0" fmla="*/ 39 w 158"/>
                <a:gd name="T1" fmla="*/ 0 h 2206"/>
                <a:gd name="T2" fmla="*/ 39 w 158"/>
                <a:gd name="T3" fmla="*/ 2087 h 2206"/>
                <a:gd name="T4" fmla="*/ 157 w 158"/>
                <a:gd name="T5" fmla="*/ 2205 h 2206"/>
                <a:gd name="T6" fmla="*/ 39 w 158"/>
                <a:gd name="T7" fmla="*/ 2087 h 2206"/>
                <a:gd name="T8" fmla="*/ 0 w 158"/>
                <a:gd name="T9" fmla="*/ 2087 h 2206"/>
                <a:gd name="T10" fmla="*/ 118 w 158"/>
                <a:gd name="T11" fmla="*/ 2205 h 2206"/>
                <a:gd name="T12" fmla="*/ 157 w 158"/>
                <a:gd name="T13" fmla="*/ 2205 h 2206"/>
                <a:gd name="T14" fmla="*/ 157 w 158"/>
                <a:gd name="T15" fmla="*/ 118 h 2206"/>
                <a:gd name="T16" fmla="*/ 39 w 158"/>
                <a:gd name="T17" fmla="*/ 0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206">
                  <a:moveTo>
                    <a:pt x="39" y="0"/>
                  </a:moveTo>
                  <a:lnTo>
                    <a:pt x="39" y="2087"/>
                  </a:lnTo>
                  <a:lnTo>
                    <a:pt x="157" y="2205"/>
                  </a:lnTo>
                  <a:lnTo>
                    <a:pt x="39" y="2087"/>
                  </a:lnTo>
                  <a:lnTo>
                    <a:pt x="0" y="2087"/>
                  </a:lnTo>
                  <a:lnTo>
                    <a:pt x="118" y="2205"/>
                  </a:lnTo>
                  <a:lnTo>
                    <a:pt x="157" y="2205"/>
                  </a:lnTo>
                  <a:lnTo>
                    <a:pt x="157" y="11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round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635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Text Box 14"/>
            <p:cNvSpPr txBox="1">
              <a:spLocks noChangeArrowheads="1"/>
            </p:cNvSpPr>
            <p:nvPr/>
          </p:nvSpPr>
          <p:spPr bwMode="auto">
            <a:xfrm>
              <a:off x="1571625" y="2585244"/>
              <a:ext cx="1624013" cy="24288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&lt;label&gt;</a:t>
              </a:r>
            </a:p>
          </p:txBody>
        </p:sp>
        <p:sp>
          <p:nvSpPr>
            <p:cNvPr id="125" name="Text Box 15"/>
            <p:cNvSpPr txBox="1">
              <a:spLocks noChangeArrowheads="1"/>
            </p:cNvSpPr>
            <p:nvPr/>
          </p:nvSpPr>
          <p:spPr bwMode="auto">
            <a:xfrm>
              <a:off x="1571625" y="4272756"/>
              <a:ext cx="1624013" cy="24288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&lt;label&gt;</a:t>
              </a:r>
            </a:p>
          </p:txBody>
        </p:sp>
        <p:sp>
          <p:nvSpPr>
            <p:cNvPr id="126" name="Freeform 16"/>
            <p:cNvSpPr>
              <a:spLocks/>
            </p:cNvSpPr>
            <p:nvPr/>
          </p:nvSpPr>
          <p:spPr bwMode="auto">
            <a:xfrm>
              <a:off x="3308350" y="2021681"/>
              <a:ext cx="139700" cy="1377950"/>
            </a:xfrm>
            <a:custGeom>
              <a:avLst/>
              <a:gdLst>
                <a:gd name="T0" fmla="*/ 85 w 88"/>
                <a:gd name="T1" fmla="*/ 1 h 868"/>
                <a:gd name="T2" fmla="*/ 80 w 88"/>
                <a:gd name="T3" fmla="*/ 4 h 868"/>
                <a:gd name="T4" fmla="*/ 71 w 88"/>
                <a:gd name="T5" fmla="*/ 9 h 868"/>
                <a:gd name="T6" fmla="*/ 61 w 88"/>
                <a:gd name="T7" fmla="*/ 20 h 868"/>
                <a:gd name="T8" fmla="*/ 51 w 88"/>
                <a:gd name="T9" fmla="*/ 49 h 868"/>
                <a:gd name="T10" fmla="*/ 43 w 88"/>
                <a:gd name="T11" fmla="*/ 116 h 868"/>
                <a:gd name="T12" fmla="*/ 39 w 88"/>
                <a:gd name="T13" fmla="*/ 206 h 868"/>
                <a:gd name="T14" fmla="*/ 38 w 88"/>
                <a:gd name="T15" fmla="*/ 296 h 868"/>
                <a:gd name="T16" fmla="*/ 36 w 88"/>
                <a:gd name="T17" fmla="*/ 372 h 868"/>
                <a:gd name="T18" fmla="*/ 29 w 88"/>
                <a:gd name="T19" fmla="*/ 411 h 868"/>
                <a:gd name="T20" fmla="*/ 19 w 88"/>
                <a:gd name="T21" fmla="*/ 424 h 868"/>
                <a:gd name="T22" fmla="*/ 10 w 88"/>
                <a:gd name="T23" fmla="*/ 431 h 868"/>
                <a:gd name="T24" fmla="*/ 3 w 88"/>
                <a:gd name="T25" fmla="*/ 433 h 868"/>
                <a:gd name="T26" fmla="*/ 0 w 88"/>
                <a:gd name="T27" fmla="*/ 433 h 868"/>
                <a:gd name="T28" fmla="*/ 2 w 88"/>
                <a:gd name="T29" fmla="*/ 434 h 868"/>
                <a:gd name="T30" fmla="*/ 8 w 88"/>
                <a:gd name="T31" fmla="*/ 436 h 868"/>
                <a:gd name="T32" fmla="*/ 17 w 88"/>
                <a:gd name="T33" fmla="*/ 441 h 868"/>
                <a:gd name="T34" fmla="*/ 27 w 88"/>
                <a:gd name="T35" fmla="*/ 452 h 868"/>
                <a:gd name="T36" fmla="*/ 35 w 88"/>
                <a:gd name="T37" fmla="*/ 482 h 868"/>
                <a:gd name="T38" fmla="*/ 38 w 88"/>
                <a:gd name="T39" fmla="*/ 549 h 868"/>
                <a:gd name="T40" fmla="*/ 38 w 88"/>
                <a:gd name="T41" fmla="*/ 639 h 868"/>
                <a:gd name="T42" fmla="*/ 42 w 88"/>
                <a:gd name="T43" fmla="*/ 729 h 868"/>
                <a:gd name="T44" fmla="*/ 49 w 88"/>
                <a:gd name="T45" fmla="*/ 805 h 868"/>
                <a:gd name="T46" fmla="*/ 58 w 88"/>
                <a:gd name="T47" fmla="*/ 843 h 868"/>
                <a:gd name="T48" fmla="*/ 68 w 88"/>
                <a:gd name="T49" fmla="*/ 856 h 868"/>
                <a:gd name="T50" fmla="*/ 78 w 88"/>
                <a:gd name="T51" fmla="*/ 863 h 868"/>
                <a:gd name="T52" fmla="*/ 84 w 88"/>
                <a:gd name="T53" fmla="*/ 865 h 868"/>
                <a:gd name="T54" fmla="*/ 87 w 88"/>
                <a:gd name="T55" fmla="*/ 867 h 868"/>
                <a:gd name="T56" fmla="*/ 86 w 88"/>
                <a:gd name="T57" fmla="*/ 866 h 868"/>
                <a:gd name="T58" fmla="*/ 82 w 88"/>
                <a:gd name="T59" fmla="*/ 863 h 868"/>
                <a:gd name="T60" fmla="*/ 75 w 88"/>
                <a:gd name="T61" fmla="*/ 858 h 868"/>
                <a:gd name="T62" fmla="*/ 65 w 88"/>
                <a:gd name="T63" fmla="*/ 847 h 868"/>
                <a:gd name="T64" fmla="*/ 57 w 88"/>
                <a:gd name="T65" fmla="*/ 818 h 868"/>
                <a:gd name="T66" fmla="*/ 52 w 88"/>
                <a:gd name="T67" fmla="*/ 751 h 868"/>
                <a:gd name="T68" fmla="*/ 51 w 88"/>
                <a:gd name="T69" fmla="*/ 661 h 868"/>
                <a:gd name="T70" fmla="*/ 48 w 88"/>
                <a:gd name="T71" fmla="*/ 571 h 868"/>
                <a:gd name="T72" fmla="*/ 43 w 88"/>
                <a:gd name="T73" fmla="*/ 495 h 868"/>
                <a:gd name="T74" fmla="*/ 34 w 88"/>
                <a:gd name="T75" fmla="*/ 456 h 868"/>
                <a:gd name="T76" fmla="*/ 23 w 88"/>
                <a:gd name="T77" fmla="*/ 443 h 868"/>
                <a:gd name="T78" fmla="*/ 13 w 88"/>
                <a:gd name="T79" fmla="*/ 436 h 868"/>
                <a:gd name="T80" fmla="*/ 4 w 88"/>
                <a:gd name="T81" fmla="*/ 434 h 868"/>
                <a:gd name="T82" fmla="*/ 0 w 88"/>
                <a:gd name="T83" fmla="*/ 434 h 868"/>
                <a:gd name="T84" fmla="*/ 2 w 88"/>
                <a:gd name="T85" fmla="*/ 433 h 868"/>
                <a:gd name="T86" fmla="*/ 10 w 88"/>
                <a:gd name="T87" fmla="*/ 431 h 868"/>
                <a:gd name="T88" fmla="*/ 21 w 88"/>
                <a:gd name="T89" fmla="*/ 426 h 868"/>
                <a:gd name="T90" fmla="*/ 32 w 88"/>
                <a:gd name="T91" fmla="*/ 415 h 868"/>
                <a:gd name="T92" fmla="*/ 41 w 88"/>
                <a:gd name="T93" fmla="*/ 385 h 868"/>
                <a:gd name="T94" fmla="*/ 47 w 88"/>
                <a:gd name="T95" fmla="*/ 318 h 868"/>
                <a:gd name="T96" fmla="*/ 50 w 88"/>
                <a:gd name="T97" fmla="*/ 228 h 868"/>
                <a:gd name="T98" fmla="*/ 52 w 88"/>
                <a:gd name="T99" fmla="*/ 138 h 868"/>
                <a:gd name="T100" fmla="*/ 55 w 88"/>
                <a:gd name="T101" fmla="*/ 62 h 868"/>
                <a:gd name="T102" fmla="*/ 63 w 88"/>
                <a:gd name="T103" fmla="*/ 24 h 868"/>
                <a:gd name="T104" fmla="*/ 73 w 88"/>
                <a:gd name="T105" fmla="*/ 11 h 868"/>
                <a:gd name="T106" fmla="*/ 80 w 88"/>
                <a:gd name="T107" fmla="*/ 4 h 868"/>
                <a:gd name="T108" fmla="*/ 85 w 88"/>
                <a:gd name="T109" fmla="*/ 2 h 868"/>
                <a:gd name="T110" fmla="*/ 87 w 88"/>
                <a:gd name="T111" fmla="*/ 0 h 868"/>
                <a:gd name="T112" fmla="*/ 87 w 88"/>
                <a:gd name="T113" fmla="*/ 0 h 868"/>
                <a:gd name="T114" fmla="*/ 87 w 88"/>
                <a:gd name="T11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8" h="868">
                  <a:moveTo>
                    <a:pt x="87" y="0"/>
                  </a:moveTo>
                  <a:lnTo>
                    <a:pt x="87" y="0"/>
                  </a:lnTo>
                  <a:lnTo>
                    <a:pt x="87" y="1"/>
                  </a:lnTo>
                  <a:lnTo>
                    <a:pt x="86" y="1"/>
                  </a:lnTo>
                  <a:lnTo>
                    <a:pt x="85" y="1"/>
                  </a:lnTo>
                  <a:lnTo>
                    <a:pt x="84" y="2"/>
                  </a:lnTo>
                  <a:lnTo>
                    <a:pt x="83" y="2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0" y="4"/>
                  </a:lnTo>
                  <a:lnTo>
                    <a:pt x="79" y="4"/>
                  </a:lnTo>
                  <a:lnTo>
                    <a:pt x="78" y="4"/>
                  </a:lnTo>
                  <a:lnTo>
                    <a:pt x="76" y="5"/>
                  </a:lnTo>
                  <a:lnTo>
                    <a:pt x="75" y="6"/>
                  </a:lnTo>
                  <a:lnTo>
                    <a:pt x="74" y="6"/>
                  </a:lnTo>
                  <a:lnTo>
                    <a:pt x="73" y="7"/>
                  </a:lnTo>
                  <a:lnTo>
                    <a:pt x="72" y="8"/>
                  </a:lnTo>
                  <a:lnTo>
                    <a:pt x="71" y="9"/>
                  </a:lnTo>
                  <a:lnTo>
                    <a:pt x="70" y="10"/>
                  </a:lnTo>
                  <a:lnTo>
                    <a:pt x="68" y="11"/>
                  </a:lnTo>
                  <a:lnTo>
                    <a:pt x="67" y="13"/>
                  </a:lnTo>
                  <a:lnTo>
                    <a:pt x="66" y="14"/>
                  </a:lnTo>
                  <a:lnTo>
                    <a:pt x="65" y="15"/>
                  </a:lnTo>
                  <a:lnTo>
                    <a:pt x="63" y="17"/>
                  </a:lnTo>
                  <a:lnTo>
                    <a:pt x="62" y="19"/>
                  </a:lnTo>
                  <a:lnTo>
                    <a:pt x="61" y="20"/>
                  </a:lnTo>
                  <a:lnTo>
                    <a:pt x="59" y="22"/>
                  </a:lnTo>
                  <a:lnTo>
                    <a:pt x="58" y="24"/>
                  </a:lnTo>
                  <a:lnTo>
                    <a:pt x="57" y="27"/>
                  </a:lnTo>
                  <a:lnTo>
                    <a:pt x="55" y="30"/>
                  </a:lnTo>
                  <a:lnTo>
                    <a:pt x="54" y="34"/>
                  </a:lnTo>
                  <a:lnTo>
                    <a:pt x="53" y="38"/>
                  </a:lnTo>
                  <a:lnTo>
                    <a:pt x="52" y="44"/>
                  </a:lnTo>
                  <a:lnTo>
                    <a:pt x="51" y="49"/>
                  </a:lnTo>
                  <a:lnTo>
                    <a:pt x="50" y="55"/>
                  </a:lnTo>
                  <a:lnTo>
                    <a:pt x="49" y="62"/>
                  </a:lnTo>
                  <a:lnTo>
                    <a:pt x="48" y="70"/>
                  </a:lnTo>
                  <a:lnTo>
                    <a:pt x="47" y="78"/>
                  </a:lnTo>
                  <a:lnTo>
                    <a:pt x="46" y="86"/>
                  </a:lnTo>
                  <a:lnTo>
                    <a:pt x="45" y="96"/>
                  </a:lnTo>
                  <a:lnTo>
                    <a:pt x="44" y="105"/>
                  </a:lnTo>
                  <a:lnTo>
                    <a:pt x="43" y="116"/>
                  </a:lnTo>
                  <a:lnTo>
                    <a:pt x="42" y="127"/>
                  </a:lnTo>
                  <a:lnTo>
                    <a:pt x="42" y="138"/>
                  </a:lnTo>
                  <a:lnTo>
                    <a:pt x="41" y="149"/>
                  </a:lnTo>
                  <a:lnTo>
                    <a:pt x="40" y="161"/>
                  </a:lnTo>
                  <a:lnTo>
                    <a:pt x="40" y="172"/>
                  </a:lnTo>
                  <a:lnTo>
                    <a:pt x="39" y="183"/>
                  </a:lnTo>
                  <a:lnTo>
                    <a:pt x="39" y="194"/>
                  </a:lnTo>
                  <a:lnTo>
                    <a:pt x="39" y="206"/>
                  </a:lnTo>
                  <a:lnTo>
                    <a:pt x="38" y="217"/>
                  </a:lnTo>
                  <a:lnTo>
                    <a:pt x="38" y="228"/>
                  </a:lnTo>
                  <a:lnTo>
                    <a:pt x="38" y="239"/>
                  </a:lnTo>
                  <a:lnTo>
                    <a:pt x="38" y="251"/>
                  </a:lnTo>
                  <a:lnTo>
                    <a:pt x="38" y="262"/>
                  </a:lnTo>
                  <a:lnTo>
                    <a:pt x="37" y="273"/>
                  </a:lnTo>
                  <a:lnTo>
                    <a:pt x="37" y="285"/>
                  </a:lnTo>
                  <a:lnTo>
                    <a:pt x="38" y="296"/>
                  </a:lnTo>
                  <a:lnTo>
                    <a:pt x="38" y="307"/>
                  </a:lnTo>
                  <a:lnTo>
                    <a:pt x="38" y="318"/>
                  </a:lnTo>
                  <a:lnTo>
                    <a:pt x="38" y="329"/>
                  </a:lnTo>
                  <a:lnTo>
                    <a:pt x="38" y="338"/>
                  </a:lnTo>
                  <a:lnTo>
                    <a:pt x="38" y="348"/>
                  </a:lnTo>
                  <a:lnTo>
                    <a:pt x="37" y="356"/>
                  </a:lnTo>
                  <a:lnTo>
                    <a:pt x="37" y="364"/>
                  </a:lnTo>
                  <a:lnTo>
                    <a:pt x="36" y="372"/>
                  </a:lnTo>
                  <a:lnTo>
                    <a:pt x="36" y="379"/>
                  </a:lnTo>
                  <a:lnTo>
                    <a:pt x="35" y="385"/>
                  </a:lnTo>
                  <a:lnTo>
                    <a:pt x="34" y="391"/>
                  </a:lnTo>
                  <a:lnTo>
                    <a:pt x="34" y="396"/>
                  </a:lnTo>
                  <a:lnTo>
                    <a:pt x="33" y="401"/>
                  </a:lnTo>
                  <a:lnTo>
                    <a:pt x="32" y="405"/>
                  </a:lnTo>
                  <a:lnTo>
                    <a:pt x="31" y="408"/>
                  </a:lnTo>
                  <a:lnTo>
                    <a:pt x="29" y="411"/>
                  </a:lnTo>
                  <a:lnTo>
                    <a:pt x="28" y="413"/>
                  </a:lnTo>
                  <a:lnTo>
                    <a:pt x="27" y="415"/>
                  </a:lnTo>
                  <a:lnTo>
                    <a:pt x="25" y="417"/>
                  </a:lnTo>
                  <a:lnTo>
                    <a:pt x="24" y="418"/>
                  </a:lnTo>
                  <a:lnTo>
                    <a:pt x="23" y="420"/>
                  </a:lnTo>
                  <a:lnTo>
                    <a:pt x="22" y="422"/>
                  </a:lnTo>
                  <a:lnTo>
                    <a:pt x="20" y="423"/>
                  </a:lnTo>
                  <a:lnTo>
                    <a:pt x="19" y="424"/>
                  </a:lnTo>
                  <a:lnTo>
                    <a:pt x="18" y="425"/>
                  </a:lnTo>
                  <a:lnTo>
                    <a:pt x="17" y="426"/>
                  </a:lnTo>
                  <a:lnTo>
                    <a:pt x="15" y="427"/>
                  </a:lnTo>
                  <a:lnTo>
                    <a:pt x="14" y="428"/>
                  </a:lnTo>
                  <a:lnTo>
                    <a:pt x="13" y="429"/>
                  </a:lnTo>
                  <a:lnTo>
                    <a:pt x="12" y="430"/>
                  </a:lnTo>
                  <a:lnTo>
                    <a:pt x="11" y="430"/>
                  </a:lnTo>
                  <a:lnTo>
                    <a:pt x="10" y="431"/>
                  </a:lnTo>
                  <a:lnTo>
                    <a:pt x="9" y="431"/>
                  </a:lnTo>
                  <a:lnTo>
                    <a:pt x="8" y="431"/>
                  </a:lnTo>
                  <a:lnTo>
                    <a:pt x="7" y="432"/>
                  </a:lnTo>
                  <a:lnTo>
                    <a:pt x="6" y="432"/>
                  </a:lnTo>
                  <a:lnTo>
                    <a:pt x="5" y="432"/>
                  </a:lnTo>
                  <a:lnTo>
                    <a:pt x="4" y="432"/>
                  </a:lnTo>
                  <a:lnTo>
                    <a:pt x="4" y="433"/>
                  </a:lnTo>
                  <a:lnTo>
                    <a:pt x="3" y="433"/>
                  </a:lnTo>
                  <a:lnTo>
                    <a:pt x="2" y="433"/>
                  </a:lnTo>
                  <a:lnTo>
                    <a:pt x="1" y="433"/>
                  </a:lnTo>
                  <a:lnTo>
                    <a:pt x="0" y="433"/>
                  </a:lnTo>
                  <a:lnTo>
                    <a:pt x="0" y="434"/>
                  </a:lnTo>
                  <a:lnTo>
                    <a:pt x="1" y="434"/>
                  </a:lnTo>
                  <a:lnTo>
                    <a:pt x="2" y="434"/>
                  </a:lnTo>
                  <a:lnTo>
                    <a:pt x="3" y="434"/>
                  </a:lnTo>
                  <a:lnTo>
                    <a:pt x="4" y="434"/>
                  </a:lnTo>
                  <a:lnTo>
                    <a:pt x="4" y="435"/>
                  </a:lnTo>
                  <a:lnTo>
                    <a:pt x="5" y="435"/>
                  </a:lnTo>
                  <a:lnTo>
                    <a:pt x="6" y="435"/>
                  </a:lnTo>
                  <a:lnTo>
                    <a:pt x="7" y="435"/>
                  </a:lnTo>
                  <a:lnTo>
                    <a:pt x="8" y="436"/>
                  </a:lnTo>
                  <a:lnTo>
                    <a:pt x="9" y="436"/>
                  </a:lnTo>
                  <a:lnTo>
                    <a:pt x="10" y="436"/>
                  </a:lnTo>
                  <a:lnTo>
                    <a:pt x="11" y="437"/>
                  </a:lnTo>
                  <a:lnTo>
                    <a:pt x="12" y="437"/>
                  </a:lnTo>
                  <a:lnTo>
                    <a:pt x="13" y="438"/>
                  </a:lnTo>
                  <a:lnTo>
                    <a:pt x="14" y="439"/>
                  </a:lnTo>
                  <a:lnTo>
                    <a:pt x="15" y="440"/>
                  </a:lnTo>
                  <a:lnTo>
                    <a:pt x="17" y="441"/>
                  </a:lnTo>
                  <a:lnTo>
                    <a:pt x="18" y="442"/>
                  </a:lnTo>
                  <a:lnTo>
                    <a:pt x="19" y="443"/>
                  </a:lnTo>
                  <a:lnTo>
                    <a:pt x="20" y="444"/>
                  </a:lnTo>
                  <a:lnTo>
                    <a:pt x="22" y="445"/>
                  </a:lnTo>
                  <a:lnTo>
                    <a:pt x="23" y="447"/>
                  </a:lnTo>
                  <a:lnTo>
                    <a:pt x="24" y="449"/>
                  </a:lnTo>
                  <a:lnTo>
                    <a:pt x="25" y="450"/>
                  </a:lnTo>
                  <a:lnTo>
                    <a:pt x="27" y="452"/>
                  </a:lnTo>
                  <a:lnTo>
                    <a:pt x="28" y="454"/>
                  </a:lnTo>
                  <a:lnTo>
                    <a:pt x="29" y="456"/>
                  </a:lnTo>
                  <a:lnTo>
                    <a:pt x="31" y="459"/>
                  </a:lnTo>
                  <a:lnTo>
                    <a:pt x="32" y="462"/>
                  </a:lnTo>
                  <a:lnTo>
                    <a:pt x="33" y="466"/>
                  </a:lnTo>
                  <a:lnTo>
                    <a:pt x="34" y="471"/>
                  </a:lnTo>
                  <a:lnTo>
                    <a:pt x="34" y="476"/>
                  </a:lnTo>
                  <a:lnTo>
                    <a:pt x="35" y="482"/>
                  </a:lnTo>
                  <a:lnTo>
                    <a:pt x="36" y="488"/>
                  </a:lnTo>
                  <a:lnTo>
                    <a:pt x="36" y="495"/>
                  </a:lnTo>
                  <a:lnTo>
                    <a:pt x="37" y="503"/>
                  </a:lnTo>
                  <a:lnTo>
                    <a:pt x="37" y="511"/>
                  </a:lnTo>
                  <a:lnTo>
                    <a:pt x="38" y="519"/>
                  </a:lnTo>
                  <a:lnTo>
                    <a:pt x="38" y="529"/>
                  </a:lnTo>
                  <a:lnTo>
                    <a:pt x="38" y="538"/>
                  </a:lnTo>
                  <a:lnTo>
                    <a:pt x="38" y="549"/>
                  </a:lnTo>
                  <a:lnTo>
                    <a:pt x="38" y="560"/>
                  </a:lnTo>
                  <a:lnTo>
                    <a:pt x="38" y="571"/>
                  </a:lnTo>
                  <a:lnTo>
                    <a:pt x="37" y="582"/>
                  </a:lnTo>
                  <a:lnTo>
                    <a:pt x="37" y="594"/>
                  </a:lnTo>
                  <a:lnTo>
                    <a:pt x="38" y="605"/>
                  </a:lnTo>
                  <a:lnTo>
                    <a:pt x="38" y="616"/>
                  </a:lnTo>
                  <a:lnTo>
                    <a:pt x="38" y="628"/>
                  </a:lnTo>
                  <a:lnTo>
                    <a:pt x="38" y="639"/>
                  </a:lnTo>
                  <a:lnTo>
                    <a:pt x="38" y="650"/>
                  </a:lnTo>
                  <a:lnTo>
                    <a:pt x="39" y="661"/>
                  </a:lnTo>
                  <a:lnTo>
                    <a:pt x="39" y="673"/>
                  </a:lnTo>
                  <a:lnTo>
                    <a:pt x="39" y="684"/>
                  </a:lnTo>
                  <a:lnTo>
                    <a:pt x="40" y="695"/>
                  </a:lnTo>
                  <a:lnTo>
                    <a:pt x="40" y="706"/>
                  </a:lnTo>
                  <a:lnTo>
                    <a:pt x="41" y="718"/>
                  </a:lnTo>
                  <a:lnTo>
                    <a:pt x="42" y="729"/>
                  </a:lnTo>
                  <a:lnTo>
                    <a:pt x="42" y="740"/>
                  </a:lnTo>
                  <a:lnTo>
                    <a:pt x="43" y="751"/>
                  </a:lnTo>
                  <a:lnTo>
                    <a:pt x="44" y="762"/>
                  </a:lnTo>
                  <a:lnTo>
                    <a:pt x="45" y="771"/>
                  </a:lnTo>
                  <a:lnTo>
                    <a:pt x="46" y="781"/>
                  </a:lnTo>
                  <a:lnTo>
                    <a:pt x="47" y="789"/>
                  </a:lnTo>
                  <a:lnTo>
                    <a:pt x="48" y="797"/>
                  </a:lnTo>
                  <a:lnTo>
                    <a:pt x="49" y="805"/>
                  </a:lnTo>
                  <a:lnTo>
                    <a:pt x="50" y="812"/>
                  </a:lnTo>
                  <a:lnTo>
                    <a:pt x="51" y="818"/>
                  </a:lnTo>
                  <a:lnTo>
                    <a:pt x="52" y="823"/>
                  </a:lnTo>
                  <a:lnTo>
                    <a:pt x="53" y="829"/>
                  </a:lnTo>
                  <a:lnTo>
                    <a:pt x="54" y="833"/>
                  </a:lnTo>
                  <a:lnTo>
                    <a:pt x="55" y="837"/>
                  </a:lnTo>
                  <a:lnTo>
                    <a:pt x="57" y="840"/>
                  </a:lnTo>
                  <a:lnTo>
                    <a:pt x="58" y="843"/>
                  </a:lnTo>
                  <a:lnTo>
                    <a:pt x="59" y="845"/>
                  </a:lnTo>
                  <a:lnTo>
                    <a:pt x="61" y="847"/>
                  </a:lnTo>
                  <a:lnTo>
                    <a:pt x="62" y="848"/>
                  </a:lnTo>
                  <a:lnTo>
                    <a:pt x="63" y="850"/>
                  </a:lnTo>
                  <a:lnTo>
                    <a:pt x="65" y="852"/>
                  </a:lnTo>
                  <a:lnTo>
                    <a:pt x="66" y="853"/>
                  </a:lnTo>
                  <a:lnTo>
                    <a:pt x="67" y="854"/>
                  </a:lnTo>
                  <a:lnTo>
                    <a:pt x="68" y="856"/>
                  </a:lnTo>
                  <a:lnTo>
                    <a:pt x="70" y="857"/>
                  </a:lnTo>
                  <a:lnTo>
                    <a:pt x="71" y="858"/>
                  </a:lnTo>
                  <a:lnTo>
                    <a:pt x="72" y="859"/>
                  </a:lnTo>
                  <a:lnTo>
                    <a:pt x="73" y="860"/>
                  </a:lnTo>
                  <a:lnTo>
                    <a:pt x="74" y="861"/>
                  </a:lnTo>
                  <a:lnTo>
                    <a:pt x="75" y="861"/>
                  </a:lnTo>
                  <a:lnTo>
                    <a:pt x="76" y="862"/>
                  </a:lnTo>
                  <a:lnTo>
                    <a:pt x="78" y="863"/>
                  </a:lnTo>
                  <a:lnTo>
                    <a:pt x="79" y="863"/>
                  </a:lnTo>
                  <a:lnTo>
                    <a:pt x="80" y="863"/>
                  </a:lnTo>
                  <a:lnTo>
                    <a:pt x="81" y="864"/>
                  </a:lnTo>
                  <a:lnTo>
                    <a:pt x="82" y="865"/>
                  </a:lnTo>
                  <a:lnTo>
                    <a:pt x="83" y="865"/>
                  </a:lnTo>
                  <a:lnTo>
                    <a:pt x="84" y="865"/>
                  </a:lnTo>
                  <a:lnTo>
                    <a:pt x="85" y="866"/>
                  </a:lnTo>
                  <a:lnTo>
                    <a:pt x="86" y="866"/>
                  </a:lnTo>
                  <a:lnTo>
                    <a:pt x="87" y="866"/>
                  </a:lnTo>
                  <a:lnTo>
                    <a:pt x="87" y="867"/>
                  </a:lnTo>
                  <a:lnTo>
                    <a:pt x="87" y="866"/>
                  </a:lnTo>
                  <a:lnTo>
                    <a:pt x="86" y="866"/>
                  </a:lnTo>
                  <a:lnTo>
                    <a:pt x="85" y="865"/>
                  </a:lnTo>
                  <a:lnTo>
                    <a:pt x="84" y="865"/>
                  </a:lnTo>
                  <a:lnTo>
                    <a:pt x="83" y="864"/>
                  </a:lnTo>
                  <a:lnTo>
                    <a:pt x="82" y="864"/>
                  </a:lnTo>
                  <a:lnTo>
                    <a:pt x="82" y="863"/>
                  </a:lnTo>
                  <a:lnTo>
                    <a:pt x="81" y="863"/>
                  </a:lnTo>
                  <a:lnTo>
                    <a:pt x="80" y="863"/>
                  </a:lnTo>
                  <a:lnTo>
                    <a:pt x="79" y="862"/>
                  </a:lnTo>
                  <a:lnTo>
                    <a:pt x="79" y="861"/>
                  </a:lnTo>
                  <a:lnTo>
                    <a:pt x="78" y="861"/>
                  </a:lnTo>
                  <a:lnTo>
                    <a:pt x="77" y="860"/>
                  </a:lnTo>
                  <a:lnTo>
                    <a:pt x="76" y="859"/>
                  </a:lnTo>
                  <a:lnTo>
                    <a:pt x="75" y="858"/>
                  </a:lnTo>
                  <a:lnTo>
                    <a:pt x="74" y="857"/>
                  </a:lnTo>
                  <a:lnTo>
                    <a:pt x="73" y="856"/>
                  </a:lnTo>
                  <a:lnTo>
                    <a:pt x="72" y="854"/>
                  </a:lnTo>
                  <a:lnTo>
                    <a:pt x="70" y="853"/>
                  </a:lnTo>
                  <a:lnTo>
                    <a:pt x="69" y="852"/>
                  </a:lnTo>
                  <a:lnTo>
                    <a:pt x="68" y="850"/>
                  </a:lnTo>
                  <a:lnTo>
                    <a:pt x="67" y="848"/>
                  </a:lnTo>
                  <a:lnTo>
                    <a:pt x="65" y="847"/>
                  </a:lnTo>
                  <a:lnTo>
                    <a:pt x="64" y="845"/>
                  </a:lnTo>
                  <a:lnTo>
                    <a:pt x="63" y="843"/>
                  </a:lnTo>
                  <a:lnTo>
                    <a:pt x="62" y="840"/>
                  </a:lnTo>
                  <a:lnTo>
                    <a:pt x="60" y="837"/>
                  </a:lnTo>
                  <a:lnTo>
                    <a:pt x="59" y="833"/>
                  </a:lnTo>
                  <a:lnTo>
                    <a:pt x="58" y="829"/>
                  </a:lnTo>
                  <a:lnTo>
                    <a:pt x="57" y="823"/>
                  </a:lnTo>
                  <a:lnTo>
                    <a:pt x="57" y="818"/>
                  </a:lnTo>
                  <a:lnTo>
                    <a:pt x="56" y="812"/>
                  </a:lnTo>
                  <a:lnTo>
                    <a:pt x="55" y="805"/>
                  </a:lnTo>
                  <a:lnTo>
                    <a:pt x="54" y="797"/>
                  </a:lnTo>
                  <a:lnTo>
                    <a:pt x="54" y="789"/>
                  </a:lnTo>
                  <a:lnTo>
                    <a:pt x="53" y="781"/>
                  </a:lnTo>
                  <a:lnTo>
                    <a:pt x="53" y="771"/>
                  </a:lnTo>
                  <a:lnTo>
                    <a:pt x="53" y="762"/>
                  </a:lnTo>
                  <a:lnTo>
                    <a:pt x="52" y="751"/>
                  </a:lnTo>
                  <a:lnTo>
                    <a:pt x="52" y="740"/>
                  </a:lnTo>
                  <a:lnTo>
                    <a:pt x="52" y="729"/>
                  </a:lnTo>
                  <a:lnTo>
                    <a:pt x="52" y="718"/>
                  </a:lnTo>
                  <a:lnTo>
                    <a:pt x="52" y="706"/>
                  </a:lnTo>
                  <a:lnTo>
                    <a:pt x="51" y="695"/>
                  </a:lnTo>
                  <a:lnTo>
                    <a:pt x="51" y="684"/>
                  </a:lnTo>
                  <a:lnTo>
                    <a:pt x="51" y="673"/>
                  </a:lnTo>
                  <a:lnTo>
                    <a:pt x="51" y="661"/>
                  </a:lnTo>
                  <a:lnTo>
                    <a:pt x="50" y="650"/>
                  </a:lnTo>
                  <a:lnTo>
                    <a:pt x="50" y="639"/>
                  </a:lnTo>
                  <a:lnTo>
                    <a:pt x="50" y="628"/>
                  </a:lnTo>
                  <a:lnTo>
                    <a:pt x="49" y="616"/>
                  </a:lnTo>
                  <a:lnTo>
                    <a:pt x="49" y="605"/>
                  </a:lnTo>
                  <a:lnTo>
                    <a:pt x="49" y="594"/>
                  </a:lnTo>
                  <a:lnTo>
                    <a:pt x="48" y="582"/>
                  </a:lnTo>
                  <a:lnTo>
                    <a:pt x="48" y="571"/>
                  </a:lnTo>
                  <a:lnTo>
                    <a:pt x="47" y="560"/>
                  </a:lnTo>
                  <a:lnTo>
                    <a:pt x="47" y="549"/>
                  </a:lnTo>
                  <a:lnTo>
                    <a:pt x="46" y="538"/>
                  </a:lnTo>
                  <a:lnTo>
                    <a:pt x="46" y="529"/>
                  </a:lnTo>
                  <a:lnTo>
                    <a:pt x="45" y="519"/>
                  </a:lnTo>
                  <a:lnTo>
                    <a:pt x="44" y="511"/>
                  </a:lnTo>
                  <a:lnTo>
                    <a:pt x="44" y="503"/>
                  </a:lnTo>
                  <a:lnTo>
                    <a:pt x="43" y="495"/>
                  </a:lnTo>
                  <a:lnTo>
                    <a:pt x="42" y="488"/>
                  </a:lnTo>
                  <a:lnTo>
                    <a:pt x="41" y="482"/>
                  </a:lnTo>
                  <a:lnTo>
                    <a:pt x="40" y="476"/>
                  </a:lnTo>
                  <a:lnTo>
                    <a:pt x="39" y="471"/>
                  </a:lnTo>
                  <a:lnTo>
                    <a:pt x="38" y="466"/>
                  </a:lnTo>
                  <a:lnTo>
                    <a:pt x="37" y="462"/>
                  </a:lnTo>
                  <a:lnTo>
                    <a:pt x="35" y="459"/>
                  </a:lnTo>
                  <a:lnTo>
                    <a:pt x="34" y="456"/>
                  </a:lnTo>
                  <a:lnTo>
                    <a:pt x="33" y="454"/>
                  </a:lnTo>
                  <a:lnTo>
                    <a:pt x="32" y="452"/>
                  </a:lnTo>
                  <a:lnTo>
                    <a:pt x="30" y="450"/>
                  </a:lnTo>
                  <a:lnTo>
                    <a:pt x="29" y="449"/>
                  </a:lnTo>
                  <a:lnTo>
                    <a:pt x="27" y="447"/>
                  </a:lnTo>
                  <a:lnTo>
                    <a:pt x="26" y="445"/>
                  </a:lnTo>
                  <a:lnTo>
                    <a:pt x="25" y="444"/>
                  </a:lnTo>
                  <a:lnTo>
                    <a:pt x="23" y="443"/>
                  </a:lnTo>
                  <a:lnTo>
                    <a:pt x="22" y="442"/>
                  </a:lnTo>
                  <a:lnTo>
                    <a:pt x="21" y="441"/>
                  </a:lnTo>
                  <a:lnTo>
                    <a:pt x="19" y="440"/>
                  </a:lnTo>
                  <a:lnTo>
                    <a:pt x="18" y="439"/>
                  </a:lnTo>
                  <a:lnTo>
                    <a:pt x="17" y="438"/>
                  </a:lnTo>
                  <a:lnTo>
                    <a:pt x="15" y="437"/>
                  </a:lnTo>
                  <a:lnTo>
                    <a:pt x="14" y="437"/>
                  </a:lnTo>
                  <a:lnTo>
                    <a:pt x="13" y="436"/>
                  </a:lnTo>
                  <a:lnTo>
                    <a:pt x="11" y="436"/>
                  </a:lnTo>
                  <a:lnTo>
                    <a:pt x="10" y="436"/>
                  </a:lnTo>
                  <a:lnTo>
                    <a:pt x="9" y="435"/>
                  </a:lnTo>
                  <a:lnTo>
                    <a:pt x="8" y="435"/>
                  </a:lnTo>
                  <a:lnTo>
                    <a:pt x="6" y="435"/>
                  </a:lnTo>
                  <a:lnTo>
                    <a:pt x="5" y="435"/>
                  </a:lnTo>
                  <a:lnTo>
                    <a:pt x="5" y="434"/>
                  </a:lnTo>
                  <a:lnTo>
                    <a:pt x="4" y="434"/>
                  </a:lnTo>
                  <a:lnTo>
                    <a:pt x="3" y="434"/>
                  </a:lnTo>
                  <a:lnTo>
                    <a:pt x="2" y="434"/>
                  </a:lnTo>
                  <a:lnTo>
                    <a:pt x="1" y="434"/>
                  </a:lnTo>
                  <a:lnTo>
                    <a:pt x="0" y="434"/>
                  </a:lnTo>
                  <a:lnTo>
                    <a:pt x="0" y="433"/>
                  </a:lnTo>
                  <a:lnTo>
                    <a:pt x="1" y="433"/>
                  </a:lnTo>
                  <a:lnTo>
                    <a:pt x="2" y="433"/>
                  </a:lnTo>
                  <a:lnTo>
                    <a:pt x="3" y="433"/>
                  </a:lnTo>
                  <a:lnTo>
                    <a:pt x="4" y="433"/>
                  </a:lnTo>
                  <a:lnTo>
                    <a:pt x="5" y="433"/>
                  </a:lnTo>
                  <a:lnTo>
                    <a:pt x="5" y="432"/>
                  </a:lnTo>
                  <a:lnTo>
                    <a:pt x="6" y="432"/>
                  </a:lnTo>
                  <a:lnTo>
                    <a:pt x="8" y="432"/>
                  </a:lnTo>
                  <a:lnTo>
                    <a:pt x="9" y="432"/>
                  </a:lnTo>
                  <a:lnTo>
                    <a:pt x="10" y="431"/>
                  </a:lnTo>
                  <a:lnTo>
                    <a:pt x="11" y="431"/>
                  </a:lnTo>
                  <a:lnTo>
                    <a:pt x="13" y="431"/>
                  </a:lnTo>
                  <a:lnTo>
                    <a:pt x="14" y="430"/>
                  </a:lnTo>
                  <a:lnTo>
                    <a:pt x="15" y="430"/>
                  </a:lnTo>
                  <a:lnTo>
                    <a:pt x="17" y="429"/>
                  </a:lnTo>
                  <a:lnTo>
                    <a:pt x="18" y="428"/>
                  </a:lnTo>
                  <a:lnTo>
                    <a:pt x="19" y="427"/>
                  </a:lnTo>
                  <a:lnTo>
                    <a:pt x="21" y="426"/>
                  </a:lnTo>
                  <a:lnTo>
                    <a:pt x="22" y="425"/>
                  </a:lnTo>
                  <a:lnTo>
                    <a:pt x="23" y="424"/>
                  </a:lnTo>
                  <a:lnTo>
                    <a:pt x="25" y="423"/>
                  </a:lnTo>
                  <a:lnTo>
                    <a:pt x="26" y="422"/>
                  </a:lnTo>
                  <a:lnTo>
                    <a:pt x="27" y="420"/>
                  </a:lnTo>
                  <a:lnTo>
                    <a:pt x="29" y="418"/>
                  </a:lnTo>
                  <a:lnTo>
                    <a:pt x="30" y="417"/>
                  </a:lnTo>
                  <a:lnTo>
                    <a:pt x="32" y="415"/>
                  </a:lnTo>
                  <a:lnTo>
                    <a:pt x="33" y="413"/>
                  </a:lnTo>
                  <a:lnTo>
                    <a:pt x="34" y="411"/>
                  </a:lnTo>
                  <a:lnTo>
                    <a:pt x="35" y="408"/>
                  </a:lnTo>
                  <a:lnTo>
                    <a:pt x="37" y="405"/>
                  </a:lnTo>
                  <a:lnTo>
                    <a:pt x="38" y="401"/>
                  </a:lnTo>
                  <a:lnTo>
                    <a:pt x="39" y="396"/>
                  </a:lnTo>
                  <a:lnTo>
                    <a:pt x="40" y="391"/>
                  </a:lnTo>
                  <a:lnTo>
                    <a:pt x="41" y="385"/>
                  </a:lnTo>
                  <a:lnTo>
                    <a:pt x="42" y="379"/>
                  </a:lnTo>
                  <a:lnTo>
                    <a:pt x="43" y="372"/>
                  </a:lnTo>
                  <a:lnTo>
                    <a:pt x="44" y="364"/>
                  </a:lnTo>
                  <a:lnTo>
                    <a:pt x="44" y="356"/>
                  </a:lnTo>
                  <a:lnTo>
                    <a:pt x="45" y="348"/>
                  </a:lnTo>
                  <a:lnTo>
                    <a:pt x="46" y="338"/>
                  </a:lnTo>
                  <a:lnTo>
                    <a:pt x="46" y="329"/>
                  </a:lnTo>
                  <a:lnTo>
                    <a:pt x="47" y="318"/>
                  </a:lnTo>
                  <a:lnTo>
                    <a:pt x="47" y="307"/>
                  </a:lnTo>
                  <a:lnTo>
                    <a:pt x="48" y="296"/>
                  </a:lnTo>
                  <a:lnTo>
                    <a:pt x="48" y="285"/>
                  </a:lnTo>
                  <a:lnTo>
                    <a:pt x="49" y="273"/>
                  </a:lnTo>
                  <a:lnTo>
                    <a:pt x="49" y="262"/>
                  </a:lnTo>
                  <a:lnTo>
                    <a:pt x="49" y="251"/>
                  </a:lnTo>
                  <a:lnTo>
                    <a:pt x="50" y="239"/>
                  </a:lnTo>
                  <a:lnTo>
                    <a:pt x="50" y="228"/>
                  </a:lnTo>
                  <a:lnTo>
                    <a:pt x="50" y="217"/>
                  </a:lnTo>
                  <a:lnTo>
                    <a:pt x="51" y="206"/>
                  </a:lnTo>
                  <a:lnTo>
                    <a:pt x="51" y="194"/>
                  </a:lnTo>
                  <a:lnTo>
                    <a:pt x="51" y="183"/>
                  </a:lnTo>
                  <a:lnTo>
                    <a:pt x="51" y="172"/>
                  </a:lnTo>
                  <a:lnTo>
                    <a:pt x="52" y="161"/>
                  </a:lnTo>
                  <a:lnTo>
                    <a:pt x="52" y="149"/>
                  </a:lnTo>
                  <a:lnTo>
                    <a:pt x="52" y="138"/>
                  </a:lnTo>
                  <a:lnTo>
                    <a:pt x="52" y="127"/>
                  </a:lnTo>
                  <a:lnTo>
                    <a:pt x="52" y="116"/>
                  </a:lnTo>
                  <a:lnTo>
                    <a:pt x="53" y="105"/>
                  </a:lnTo>
                  <a:lnTo>
                    <a:pt x="53" y="96"/>
                  </a:lnTo>
                  <a:lnTo>
                    <a:pt x="53" y="86"/>
                  </a:lnTo>
                  <a:lnTo>
                    <a:pt x="54" y="78"/>
                  </a:lnTo>
                  <a:lnTo>
                    <a:pt x="54" y="70"/>
                  </a:lnTo>
                  <a:lnTo>
                    <a:pt x="55" y="62"/>
                  </a:lnTo>
                  <a:lnTo>
                    <a:pt x="56" y="55"/>
                  </a:lnTo>
                  <a:lnTo>
                    <a:pt x="57" y="49"/>
                  </a:lnTo>
                  <a:lnTo>
                    <a:pt x="57" y="44"/>
                  </a:lnTo>
                  <a:lnTo>
                    <a:pt x="58" y="38"/>
                  </a:lnTo>
                  <a:lnTo>
                    <a:pt x="59" y="34"/>
                  </a:lnTo>
                  <a:lnTo>
                    <a:pt x="60" y="30"/>
                  </a:lnTo>
                  <a:lnTo>
                    <a:pt x="62" y="27"/>
                  </a:lnTo>
                  <a:lnTo>
                    <a:pt x="63" y="24"/>
                  </a:lnTo>
                  <a:lnTo>
                    <a:pt x="64" y="22"/>
                  </a:lnTo>
                  <a:lnTo>
                    <a:pt x="65" y="20"/>
                  </a:lnTo>
                  <a:lnTo>
                    <a:pt x="67" y="19"/>
                  </a:lnTo>
                  <a:lnTo>
                    <a:pt x="68" y="17"/>
                  </a:lnTo>
                  <a:lnTo>
                    <a:pt x="69" y="15"/>
                  </a:lnTo>
                  <a:lnTo>
                    <a:pt x="70" y="14"/>
                  </a:lnTo>
                  <a:lnTo>
                    <a:pt x="72" y="13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5" y="9"/>
                  </a:lnTo>
                  <a:lnTo>
                    <a:pt x="76" y="8"/>
                  </a:lnTo>
                  <a:lnTo>
                    <a:pt x="77" y="7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79" y="5"/>
                  </a:lnTo>
                  <a:lnTo>
                    <a:pt x="80" y="4"/>
                  </a:lnTo>
                  <a:lnTo>
                    <a:pt x="81" y="4"/>
                  </a:lnTo>
                  <a:lnTo>
                    <a:pt x="82" y="4"/>
                  </a:lnTo>
                  <a:lnTo>
                    <a:pt x="82" y="3"/>
                  </a:lnTo>
                  <a:lnTo>
                    <a:pt x="83" y="3"/>
                  </a:lnTo>
                  <a:lnTo>
                    <a:pt x="84" y="2"/>
                  </a:lnTo>
                  <a:lnTo>
                    <a:pt x="85" y="2"/>
                  </a:lnTo>
                  <a:lnTo>
                    <a:pt x="86" y="1"/>
                  </a:lnTo>
                  <a:lnTo>
                    <a:pt x="87" y="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Freeform 17"/>
            <p:cNvSpPr>
              <a:spLocks/>
            </p:cNvSpPr>
            <p:nvPr/>
          </p:nvSpPr>
          <p:spPr bwMode="auto">
            <a:xfrm>
              <a:off x="3308350" y="3709194"/>
              <a:ext cx="139700" cy="1377950"/>
            </a:xfrm>
            <a:custGeom>
              <a:avLst/>
              <a:gdLst>
                <a:gd name="T0" fmla="*/ 85 w 88"/>
                <a:gd name="T1" fmla="*/ 1 h 868"/>
                <a:gd name="T2" fmla="*/ 80 w 88"/>
                <a:gd name="T3" fmla="*/ 4 h 868"/>
                <a:gd name="T4" fmla="*/ 71 w 88"/>
                <a:gd name="T5" fmla="*/ 9 h 868"/>
                <a:gd name="T6" fmla="*/ 61 w 88"/>
                <a:gd name="T7" fmla="*/ 20 h 868"/>
                <a:gd name="T8" fmla="*/ 51 w 88"/>
                <a:gd name="T9" fmla="*/ 49 h 868"/>
                <a:gd name="T10" fmla="*/ 43 w 88"/>
                <a:gd name="T11" fmla="*/ 116 h 868"/>
                <a:gd name="T12" fmla="*/ 39 w 88"/>
                <a:gd name="T13" fmla="*/ 206 h 868"/>
                <a:gd name="T14" fmla="*/ 38 w 88"/>
                <a:gd name="T15" fmla="*/ 296 h 868"/>
                <a:gd name="T16" fmla="*/ 36 w 88"/>
                <a:gd name="T17" fmla="*/ 372 h 868"/>
                <a:gd name="T18" fmla="*/ 29 w 88"/>
                <a:gd name="T19" fmla="*/ 411 h 868"/>
                <a:gd name="T20" fmla="*/ 19 w 88"/>
                <a:gd name="T21" fmla="*/ 424 h 868"/>
                <a:gd name="T22" fmla="*/ 10 w 88"/>
                <a:gd name="T23" fmla="*/ 431 h 868"/>
                <a:gd name="T24" fmla="*/ 3 w 88"/>
                <a:gd name="T25" fmla="*/ 433 h 868"/>
                <a:gd name="T26" fmla="*/ 0 w 88"/>
                <a:gd name="T27" fmla="*/ 434 h 868"/>
                <a:gd name="T28" fmla="*/ 2 w 88"/>
                <a:gd name="T29" fmla="*/ 434 h 868"/>
                <a:gd name="T30" fmla="*/ 8 w 88"/>
                <a:gd name="T31" fmla="*/ 436 h 868"/>
                <a:gd name="T32" fmla="*/ 17 w 88"/>
                <a:gd name="T33" fmla="*/ 441 h 868"/>
                <a:gd name="T34" fmla="*/ 27 w 88"/>
                <a:gd name="T35" fmla="*/ 452 h 868"/>
                <a:gd name="T36" fmla="*/ 35 w 88"/>
                <a:gd name="T37" fmla="*/ 482 h 868"/>
                <a:gd name="T38" fmla="*/ 38 w 88"/>
                <a:gd name="T39" fmla="*/ 549 h 868"/>
                <a:gd name="T40" fmla="*/ 38 w 88"/>
                <a:gd name="T41" fmla="*/ 639 h 868"/>
                <a:gd name="T42" fmla="*/ 42 w 88"/>
                <a:gd name="T43" fmla="*/ 729 h 868"/>
                <a:gd name="T44" fmla="*/ 49 w 88"/>
                <a:gd name="T45" fmla="*/ 805 h 868"/>
                <a:gd name="T46" fmla="*/ 58 w 88"/>
                <a:gd name="T47" fmla="*/ 843 h 868"/>
                <a:gd name="T48" fmla="*/ 68 w 88"/>
                <a:gd name="T49" fmla="*/ 856 h 868"/>
                <a:gd name="T50" fmla="*/ 78 w 88"/>
                <a:gd name="T51" fmla="*/ 863 h 868"/>
                <a:gd name="T52" fmla="*/ 84 w 88"/>
                <a:gd name="T53" fmla="*/ 866 h 868"/>
                <a:gd name="T54" fmla="*/ 87 w 88"/>
                <a:gd name="T55" fmla="*/ 867 h 868"/>
                <a:gd name="T56" fmla="*/ 86 w 88"/>
                <a:gd name="T57" fmla="*/ 866 h 868"/>
                <a:gd name="T58" fmla="*/ 82 w 88"/>
                <a:gd name="T59" fmla="*/ 864 h 868"/>
                <a:gd name="T60" fmla="*/ 75 w 88"/>
                <a:gd name="T61" fmla="*/ 858 h 868"/>
                <a:gd name="T62" fmla="*/ 65 w 88"/>
                <a:gd name="T63" fmla="*/ 847 h 868"/>
                <a:gd name="T64" fmla="*/ 57 w 88"/>
                <a:gd name="T65" fmla="*/ 818 h 868"/>
                <a:gd name="T66" fmla="*/ 52 w 88"/>
                <a:gd name="T67" fmla="*/ 751 h 868"/>
                <a:gd name="T68" fmla="*/ 51 w 88"/>
                <a:gd name="T69" fmla="*/ 661 h 868"/>
                <a:gd name="T70" fmla="*/ 48 w 88"/>
                <a:gd name="T71" fmla="*/ 571 h 868"/>
                <a:gd name="T72" fmla="*/ 43 w 88"/>
                <a:gd name="T73" fmla="*/ 495 h 868"/>
                <a:gd name="T74" fmla="*/ 34 w 88"/>
                <a:gd name="T75" fmla="*/ 456 h 868"/>
                <a:gd name="T76" fmla="*/ 23 w 88"/>
                <a:gd name="T77" fmla="*/ 443 h 868"/>
                <a:gd name="T78" fmla="*/ 13 w 88"/>
                <a:gd name="T79" fmla="*/ 436 h 868"/>
                <a:gd name="T80" fmla="*/ 4 w 88"/>
                <a:gd name="T81" fmla="*/ 434 h 868"/>
                <a:gd name="T82" fmla="*/ 0 w 88"/>
                <a:gd name="T83" fmla="*/ 434 h 868"/>
                <a:gd name="T84" fmla="*/ 2 w 88"/>
                <a:gd name="T85" fmla="*/ 433 h 868"/>
                <a:gd name="T86" fmla="*/ 10 w 88"/>
                <a:gd name="T87" fmla="*/ 432 h 868"/>
                <a:gd name="T88" fmla="*/ 21 w 88"/>
                <a:gd name="T89" fmla="*/ 427 h 868"/>
                <a:gd name="T90" fmla="*/ 32 w 88"/>
                <a:gd name="T91" fmla="*/ 415 h 868"/>
                <a:gd name="T92" fmla="*/ 41 w 88"/>
                <a:gd name="T93" fmla="*/ 385 h 868"/>
                <a:gd name="T94" fmla="*/ 47 w 88"/>
                <a:gd name="T95" fmla="*/ 318 h 868"/>
                <a:gd name="T96" fmla="*/ 50 w 88"/>
                <a:gd name="T97" fmla="*/ 228 h 868"/>
                <a:gd name="T98" fmla="*/ 52 w 88"/>
                <a:gd name="T99" fmla="*/ 138 h 868"/>
                <a:gd name="T100" fmla="*/ 55 w 88"/>
                <a:gd name="T101" fmla="*/ 62 h 868"/>
                <a:gd name="T102" fmla="*/ 63 w 88"/>
                <a:gd name="T103" fmla="*/ 24 h 868"/>
                <a:gd name="T104" fmla="*/ 73 w 88"/>
                <a:gd name="T105" fmla="*/ 12 h 868"/>
                <a:gd name="T106" fmla="*/ 80 w 88"/>
                <a:gd name="T107" fmla="*/ 5 h 868"/>
                <a:gd name="T108" fmla="*/ 85 w 88"/>
                <a:gd name="T109" fmla="*/ 2 h 868"/>
                <a:gd name="T110" fmla="*/ 87 w 88"/>
                <a:gd name="T111" fmla="*/ 1 h 868"/>
                <a:gd name="T112" fmla="*/ 87 w 88"/>
                <a:gd name="T113" fmla="*/ 0 h 868"/>
                <a:gd name="T114" fmla="*/ 87 w 88"/>
                <a:gd name="T11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8" h="868">
                  <a:moveTo>
                    <a:pt x="87" y="0"/>
                  </a:moveTo>
                  <a:lnTo>
                    <a:pt x="87" y="1"/>
                  </a:lnTo>
                  <a:lnTo>
                    <a:pt x="86" y="1"/>
                  </a:lnTo>
                  <a:lnTo>
                    <a:pt x="85" y="1"/>
                  </a:lnTo>
                  <a:lnTo>
                    <a:pt x="84" y="2"/>
                  </a:lnTo>
                  <a:lnTo>
                    <a:pt x="83" y="2"/>
                  </a:lnTo>
                  <a:lnTo>
                    <a:pt x="82" y="3"/>
                  </a:lnTo>
                  <a:lnTo>
                    <a:pt x="81" y="3"/>
                  </a:lnTo>
                  <a:lnTo>
                    <a:pt x="80" y="4"/>
                  </a:lnTo>
                  <a:lnTo>
                    <a:pt x="79" y="4"/>
                  </a:lnTo>
                  <a:lnTo>
                    <a:pt x="78" y="5"/>
                  </a:lnTo>
                  <a:lnTo>
                    <a:pt x="76" y="5"/>
                  </a:lnTo>
                  <a:lnTo>
                    <a:pt x="75" y="6"/>
                  </a:lnTo>
                  <a:lnTo>
                    <a:pt x="74" y="7"/>
                  </a:lnTo>
                  <a:lnTo>
                    <a:pt x="73" y="7"/>
                  </a:lnTo>
                  <a:lnTo>
                    <a:pt x="72" y="8"/>
                  </a:lnTo>
                  <a:lnTo>
                    <a:pt x="71" y="9"/>
                  </a:lnTo>
                  <a:lnTo>
                    <a:pt x="70" y="10"/>
                  </a:lnTo>
                  <a:lnTo>
                    <a:pt x="68" y="12"/>
                  </a:lnTo>
                  <a:lnTo>
                    <a:pt x="67" y="13"/>
                  </a:lnTo>
                  <a:lnTo>
                    <a:pt x="66" y="14"/>
                  </a:lnTo>
                  <a:lnTo>
                    <a:pt x="65" y="16"/>
                  </a:lnTo>
                  <a:lnTo>
                    <a:pt x="63" y="17"/>
                  </a:lnTo>
                  <a:lnTo>
                    <a:pt x="62" y="19"/>
                  </a:lnTo>
                  <a:lnTo>
                    <a:pt x="61" y="20"/>
                  </a:lnTo>
                  <a:lnTo>
                    <a:pt x="59" y="22"/>
                  </a:lnTo>
                  <a:lnTo>
                    <a:pt x="58" y="24"/>
                  </a:lnTo>
                  <a:lnTo>
                    <a:pt x="57" y="27"/>
                  </a:lnTo>
                  <a:lnTo>
                    <a:pt x="55" y="30"/>
                  </a:lnTo>
                  <a:lnTo>
                    <a:pt x="54" y="34"/>
                  </a:lnTo>
                  <a:lnTo>
                    <a:pt x="53" y="39"/>
                  </a:lnTo>
                  <a:lnTo>
                    <a:pt x="52" y="44"/>
                  </a:lnTo>
                  <a:lnTo>
                    <a:pt x="51" y="49"/>
                  </a:lnTo>
                  <a:lnTo>
                    <a:pt x="50" y="56"/>
                  </a:lnTo>
                  <a:lnTo>
                    <a:pt x="49" y="62"/>
                  </a:lnTo>
                  <a:lnTo>
                    <a:pt x="48" y="70"/>
                  </a:lnTo>
                  <a:lnTo>
                    <a:pt x="47" y="78"/>
                  </a:lnTo>
                  <a:lnTo>
                    <a:pt x="46" y="86"/>
                  </a:lnTo>
                  <a:lnTo>
                    <a:pt x="45" y="96"/>
                  </a:lnTo>
                  <a:lnTo>
                    <a:pt x="44" y="105"/>
                  </a:lnTo>
                  <a:lnTo>
                    <a:pt x="43" y="116"/>
                  </a:lnTo>
                  <a:lnTo>
                    <a:pt x="42" y="127"/>
                  </a:lnTo>
                  <a:lnTo>
                    <a:pt x="42" y="138"/>
                  </a:lnTo>
                  <a:lnTo>
                    <a:pt x="41" y="149"/>
                  </a:lnTo>
                  <a:lnTo>
                    <a:pt x="40" y="161"/>
                  </a:lnTo>
                  <a:lnTo>
                    <a:pt x="40" y="172"/>
                  </a:lnTo>
                  <a:lnTo>
                    <a:pt x="39" y="183"/>
                  </a:lnTo>
                  <a:lnTo>
                    <a:pt x="39" y="195"/>
                  </a:lnTo>
                  <a:lnTo>
                    <a:pt x="39" y="206"/>
                  </a:lnTo>
                  <a:lnTo>
                    <a:pt x="38" y="217"/>
                  </a:lnTo>
                  <a:lnTo>
                    <a:pt x="38" y="228"/>
                  </a:lnTo>
                  <a:lnTo>
                    <a:pt x="38" y="240"/>
                  </a:lnTo>
                  <a:lnTo>
                    <a:pt x="38" y="251"/>
                  </a:lnTo>
                  <a:lnTo>
                    <a:pt x="38" y="262"/>
                  </a:lnTo>
                  <a:lnTo>
                    <a:pt x="37" y="273"/>
                  </a:lnTo>
                  <a:lnTo>
                    <a:pt x="37" y="285"/>
                  </a:lnTo>
                  <a:lnTo>
                    <a:pt x="38" y="296"/>
                  </a:lnTo>
                  <a:lnTo>
                    <a:pt x="38" y="307"/>
                  </a:lnTo>
                  <a:lnTo>
                    <a:pt x="38" y="318"/>
                  </a:lnTo>
                  <a:lnTo>
                    <a:pt x="38" y="329"/>
                  </a:lnTo>
                  <a:lnTo>
                    <a:pt x="38" y="339"/>
                  </a:lnTo>
                  <a:lnTo>
                    <a:pt x="38" y="348"/>
                  </a:lnTo>
                  <a:lnTo>
                    <a:pt x="37" y="356"/>
                  </a:lnTo>
                  <a:lnTo>
                    <a:pt x="37" y="364"/>
                  </a:lnTo>
                  <a:lnTo>
                    <a:pt x="36" y="372"/>
                  </a:lnTo>
                  <a:lnTo>
                    <a:pt x="36" y="379"/>
                  </a:lnTo>
                  <a:lnTo>
                    <a:pt x="35" y="385"/>
                  </a:lnTo>
                  <a:lnTo>
                    <a:pt x="34" y="391"/>
                  </a:lnTo>
                  <a:lnTo>
                    <a:pt x="34" y="396"/>
                  </a:lnTo>
                  <a:lnTo>
                    <a:pt x="33" y="401"/>
                  </a:lnTo>
                  <a:lnTo>
                    <a:pt x="32" y="405"/>
                  </a:lnTo>
                  <a:lnTo>
                    <a:pt x="31" y="408"/>
                  </a:lnTo>
                  <a:lnTo>
                    <a:pt x="29" y="411"/>
                  </a:lnTo>
                  <a:lnTo>
                    <a:pt x="28" y="413"/>
                  </a:lnTo>
                  <a:lnTo>
                    <a:pt x="27" y="415"/>
                  </a:lnTo>
                  <a:lnTo>
                    <a:pt x="25" y="417"/>
                  </a:lnTo>
                  <a:lnTo>
                    <a:pt x="24" y="419"/>
                  </a:lnTo>
                  <a:lnTo>
                    <a:pt x="23" y="420"/>
                  </a:lnTo>
                  <a:lnTo>
                    <a:pt x="22" y="422"/>
                  </a:lnTo>
                  <a:lnTo>
                    <a:pt x="20" y="423"/>
                  </a:lnTo>
                  <a:lnTo>
                    <a:pt x="19" y="424"/>
                  </a:lnTo>
                  <a:lnTo>
                    <a:pt x="18" y="426"/>
                  </a:lnTo>
                  <a:lnTo>
                    <a:pt x="17" y="427"/>
                  </a:lnTo>
                  <a:lnTo>
                    <a:pt x="15" y="428"/>
                  </a:lnTo>
                  <a:lnTo>
                    <a:pt x="14" y="428"/>
                  </a:lnTo>
                  <a:lnTo>
                    <a:pt x="13" y="429"/>
                  </a:lnTo>
                  <a:lnTo>
                    <a:pt x="12" y="430"/>
                  </a:lnTo>
                  <a:lnTo>
                    <a:pt x="11" y="430"/>
                  </a:lnTo>
                  <a:lnTo>
                    <a:pt x="10" y="431"/>
                  </a:lnTo>
                  <a:lnTo>
                    <a:pt x="9" y="431"/>
                  </a:lnTo>
                  <a:lnTo>
                    <a:pt x="8" y="432"/>
                  </a:lnTo>
                  <a:lnTo>
                    <a:pt x="7" y="432"/>
                  </a:lnTo>
                  <a:lnTo>
                    <a:pt x="6" y="432"/>
                  </a:lnTo>
                  <a:lnTo>
                    <a:pt x="5" y="432"/>
                  </a:lnTo>
                  <a:lnTo>
                    <a:pt x="4" y="432"/>
                  </a:lnTo>
                  <a:lnTo>
                    <a:pt x="4" y="433"/>
                  </a:lnTo>
                  <a:lnTo>
                    <a:pt x="3" y="433"/>
                  </a:lnTo>
                  <a:lnTo>
                    <a:pt x="2" y="433"/>
                  </a:lnTo>
                  <a:lnTo>
                    <a:pt x="1" y="433"/>
                  </a:lnTo>
                  <a:lnTo>
                    <a:pt x="1" y="434"/>
                  </a:lnTo>
                  <a:lnTo>
                    <a:pt x="0" y="434"/>
                  </a:lnTo>
                  <a:lnTo>
                    <a:pt x="1" y="434"/>
                  </a:lnTo>
                  <a:lnTo>
                    <a:pt x="2" y="434"/>
                  </a:lnTo>
                  <a:lnTo>
                    <a:pt x="3" y="434"/>
                  </a:lnTo>
                  <a:lnTo>
                    <a:pt x="4" y="435"/>
                  </a:lnTo>
                  <a:lnTo>
                    <a:pt x="5" y="435"/>
                  </a:lnTo>
                  <a:lnTo>
                    <a:pt x="6" y="435"/>
                  </a:lnTo>
                  <a:lnTo>
                    <a:pt x="7" y="435"/>
                  </a:lnTo>
                  <a:lnTo>
                    <a:pt x="8" y="436"/>
                  </a:lnTo>
                  <a:lnTo>
                    <a:pt x="9" y="436"/>
                  </a:lnTo>
                  <a:lnTo>
                    <a:pt x="10" y="436"/>
                  </a:lnTo>
                  <a:lnTo>
                    <a:pt x="11" y="437"/>
                  </a:lnTo>
                  <a:lnTo>
                    <a:pt x="12" y="437"/>
                  </a:lnTo>
                  <a:lnTo>
                    <a:pt x="13" y="438"/>
                  </a:lnTo>
                  <a:lnTo>
                    <a:pt x="14" y="439"/>
                  </a:lnTo>
                  <a:lnTo>
                    <a:pt x="15" y="440"/>
                  </a:lnTo>
                  <a:lnTo>
                    <a:pt x="17" y="441"/>
                  </a:lnTo>
                  <a:lnTo>
                    <a:pt x="18" y="442"/>
                  </a:lnTo>
                  <a:lnTo>
                    <a:pt x="19" y="443"/>
                  </a:lnTo>
                  <a:lnTo>
                    <a:pt x="20" y="444"/>
                  </a:lnTo>
                  <a:lnTo>
                    <a:pt x="22" y="446"/>
                  </a:lnTo>
                  <a:lnTo>
                    <a:pt x="23" y="447"/>
                  </a:lnTo>
                  <a:lnTo>
                    <a:pt x="24" y="449"/>
                  </a:lnTo>
                  <a:lnTo>
                    <a:pt x="25" y="450"/>
                  </a:lnTo>
                  <a:lnTo>
                    <a:pt x="27" y="452"/>
                  </a:lnTo>
                  <a:lnTo>
                    <a:pt x="28" y="454"/>
                  </a:lnTo>
                  <a:lnTo>
                    <a:pt x="29" y="456"/>
                  </a:lnTo>
                  <a:lnTo>
                    <a:pt x="31" y="459"/>
                  </a:lnTo>
                  <a:lnTo>
                    <a:pt x="32" y="463"/>
                  </a:lnTo>
                  <a:lnTo>
                    <a:pt x="33" y="467"/>
                  </a:lnTo>
                  <a:lnTo>
                    <a:pt x="34" y="471"/>
                  </a:lnTo>
                  <a:lnTo>
                    <a:pt x="34" y="476"/>
                  </a:lnTo>
                  <a:lnTo>
                    <a:pt x="35" y="482"/>
                  </a:lnTo>
                  <a:lnTo>
                    <a:pt x="36" y="488"/>
                  </a:lnTo>
                  <a:lnTo>
                    <a:pt x="36" y="495"/>
                  </a:lnTo>
                  <a:lnTo>
                    <a:pt x="37" y="503"/>
                  </a:lnTo>
                  <a:lnTo>
                    <a:pt x="37" y="511"/>
                  </a:lnTo>
                  <a:lnTo>
                    <a:pt x="38" y="519"/>
                  </a:lnTo>
                  <a:lnTo>
                    <a:pt x="38" y="529"/>
                  </a:lnTo>
                  <a:lnTo>
                    <a:pt x="38" y="539"/>
                  </a:lnTo>
                  <a:lnTo>
                    <a:pt x="38" y="549"/>
                  </a:lnTo>
                  <a:lnTo>
                    <a:pt x="38" y="560"/>
                  </a:lnTo>
                  <a:lnTo>
                    <a:pt x="38" y="571"/>
                  </a:lnTo>
                  <a:lnTo>
                    <a:pt x="37" y="583"/>
                  </a:lnTo>
                  <a:lnTo>
                    <a:pt x="37" y="594"/>
                  </a:lnTo>
                  <a:lnTo>
                    <a:pt x="38" y="605"/>
                  </a:lnTo>
                  <a:lnTo>
                    <a:pt x="38" y="616"/>
                  </a:lnTo>
                  <a:lnTo>
                    <a:pt x="38" y="628"/>
                  </a:lnTo>
                  <a:lnTo>
                    <a:pt x="38" y="639"/>
                  </a:lnTo>
                  <a:lnTo>
                    <a:pt x="38" y="650"/>
                  </a:lnTo>
                  <a:lnTo>
                    <a:pt x="39" y="661"/>
                  </a:lnTo>
                  <a:lnTo>
                    <a:pt x="39" y="673"/>
                  </a:lnTo>
                  <a:lnTo>
                    <a:pt x="39" y="684"/>
                  </a:lnTo>
                  <a:lnTo>
                    <a:pt x="40" y="695"/>
                  </a:lnTo>
                  <a:lnTo>
                    <a:pt x="40" y="707"/>
                  </a:lnTo>
                  <a:lnTo>
                    <a:pt x="41" y="718"/>
                  </a:lnTo>
                  <a:lnTo>
                    <a:pt x="42" y="729"/>
                  </a:lnTo>
                  <a:lnTo>
                    <a:pt x="42" y="740"/>
                  </a:lnTo>
                  <a:lnTo>
                    <a:pt x="43" y="751"/>
                  </a:lnTo>
                  <a:lnTo>
                    <a:pt x="44" y="762"/>
                  </a:lnTo>
                  <a:lnTo>
                    <a:pt x="45" y="772"/>
                  </a:lnTo>
                  <a:lnTo>
                    <a:pt x="46" y="781"/>
                  </a:lnTo>
                  <a:lnTo>
                    <a:pt x="47" y="789"/>
                  </a:lnTo>
                  <a:lnTo>
                    <a:pt x="48" y="797"/>
                  </a:lnTo>
                  <a:lnTo>
                    <a:pt x="49" y="805"/>
                  </a:lnTo>
                  <a:lnTo>
                    <a:pt x="50" y="812"/>
                  </a:lnTo>
                  <a:lnTo>
                    <a:pt x="51" y="818"/>
                  </a:lnTo>
                  <a:lnTo>
                    <a:pt x="52" y="824"/>
                  </a:lnTo>
                  <a:lnTo>
                    <a:pt x="53" y="829"/>
                  </a:lnTo>
                  <a:lnTo>
                    <a:pt x="54" y="833"/>
                  </a:lnTo>
                  <a:lnTo>
                    <a:pt x="55" y="837"/>
                  </a:lnTo>
                  <a:lnTo>
                    <a:pt x="57" y="840"/>
                  </a:lnTo>
                  <a:lnTo>
                    <a:pt x="58" y="843"/>
                  </a:lnTo>
                  <a:lnTo>
                    <a:pt x="59" y="845"/>
                  </a:lnTo>
                  <a:lnTo>
                    <a:pt x="61" y="847"/>
                  </a:lnTo>
                  <a:lnTo>
                    <a:pt x="62" y="849"/>
                  </a:lnTo>
                  <a:lnTo>
                    <a:pt x="63" y="850"/>
                  </a:lnTo>
                  <a:lnTo>
                    <a:pt x="65" y="852"/>
                  </a:lnTo>
                  <a:lnTo>
                    <a:pt x="66" y="853"/>
                  </a:lnTo>
                  <a:lnTo>
                    <a:pt x="67" y="854"/>
                  </a:lnTo>
                  <a:lnTo>
                    <a:pt x="68" y="856"/>
                  </a:lnTo>
                  <a:lnTo>
                    <a:pt x="70" y="857"/>
                  </a:lnTo>
                  <a:lnTo>
                    <a:pt x="71" y="858"/>
                  </a:lnTo>
                  <a:lnTo>
                    <a:pt x="72" y="859"/>
                  </a:lnTo>
                  <a:lnTo>
                    <a:pt x="73" y="860"/>
                  </a:lnTo>
                  <a:lnTo>
                    <a:pt x="74" y="861"/>
                  </a:lnTo>
                  <a:lnTo>
                    <a:pt x="75" y="861"/>
                  </a:lnTo>
                  <a:lnTo>
                    <a:pt x="76" y="862"/>
                  </a:lnTo>
                  <a:lnTo>
                    <a:pt x="78" y="863"/>
                  </a:lnTo>
                  <a:lnTo>
                    <a:pt x="79" y="863"/>
                  </a:lnTo>
                  <a:lnTo>
                    <a:pt x="80" y="864"/>
                  </a:lnTo>
                  <a:lnTo>
                    <a:pt x="81" y="864"/>
                  </a:lnTo>
                  <a:lnTo>
                    <a:pt x="82" y="865"/>
                  </a:lnTo>
                  <a:lnTo>
                    <a:pt x="83" y="865"/>
                  </a:lnTo>
                  <a:lnTo>
                    <a:pt x="84" y="865"/>
                  </a:lnTo>
                  <a:lnTo>
                    <a:pt x="84" y="866"/>
                  </a:lnTo>
                  <a:lnTo>
                    <a:pt x="85" y="866"/>
                  </a:lnTo>
                  <a:lnTo>
                    <a:pt x="86" y="866"/>
                  </a:lnTo>
                  <a:lnTo>
                    <a:pt x="86" y="867"/>
                  </a:lnTo>
                  <a:lnTo>
                    <a:pt x="87" y="867"/>
                  </a:lnTo>
                  <a:lnTo>
                    <a:pt x="86" y="866"/>
                  </a:lnTo>
                  <a:lnTo>
                    <a:pt x="85" y="866"/>
                  </a:lnTo>
                  <a:lnTo>
                    <a:pt x="85" y="865"/>
                  </a:lnTo>
                  <a:lnTo>
                    <a:pt x="84" y="865"/>
                  </a:lnTo>
                  <a:lnTo>
                    <a:pt x="83" y="864"/>
                  </a:lnTo>
                  <a:lnTo>
                    <a:pt x="82" y="864"/>
                  </a:lnTo>
                  <a:lnTo>
                    <a:pt x="81" y="863"/>
                  </a:lnTo>
                  <a:lnTo>
                    <a:pt x="80" y="863"/>
                  </a:lnTo>
                  <a:lnTo>
                    <a:pt x="79" y="862"/>
                  </a:lnTo>
                  <a:lnTo>
                    <a:pt x="79" y="861"/>
                  </a:lnTo>
                  <a:lnTo>
                    <a:pt x="78" y="861"/>
                  </a:lnTo>
                  <a:lnTo>
                    <a:pt x="77" y="860"/>
                  </a:lnTo>
                  <a:lnTo>
                    <a:pt x="76" y="859"/>
                  </a:lnTo>
                  <a:lnTo>
                    <a:pt x="75" y="858"/>
                  </a:lnTo>
                  <a:lnTo>
                    <a:pt x="74" y="857"/>
                  </a:lnTo>
                  <a:lnTo>
                    <a:pt x="73" y="856"/>
                  </a:lnTo>
                  <a:lnTo>
                    <a:pt x="72" y="854"/>
                  </a:lnTo>
                  <a:lnTo>
                    <a:pt x="70" y="853"/>
                  </a:lnTo>
                  <a:lnTo>
                    <a:pt x="69" y="852"/>
                  </a:lnTo>
                  <a:lnTo>
                    <a:pt x="68" y="850"/>
                  </a:lnTo>
                  <a:lnTo>
                    <a:pt x="67" y="849"/>
                  </a:lnTo>
                  <a:lnTo>
                    <a:pt x="65" y="847"/>
                  </a:lnTo>
                  <a:lnTo>
                    <a:pt x="64" y="845"/>
                  </a:lnTo>
                  <a:lnTo>
                    <a:pt x="63" y="843"/>
                  </a:lnTo>
                  <a:lnTo>
                    <a:pt x="62" y="840"/>
                  </a:lnTo>
                  <a:lnTo>
                    <a:pt x="60" y="837"/>
                  </a:lnTo>
                  <a:lnTo>
                    <a:pt x="59" y="833"/>
                  </a:lnTo>
                  <a:lnTo>
                    <a:pt x="58" y="829"/>
                  </a:lnTo>
                  <a:lnTo>
                    <a:pt x="57" y="824"/>
                  </a:lnTo>
                  <a:lnTo>
                    <a:pt x="57" y="818"/>
                  </a:lnTo>
                  <a:lnTo>
                    <a:pt x="56" y="812"/>
                  </a:lnTo>
                  <a:lnTo>
                    <a:pt x="55" y="805"/>
                  </a:lnTo>
                  <a:lnTo>
                    <a:pt x="54" y="797"/>
                  </a:lnTo>
                  <a:lnTo>
                    <a:pt x="54" y="789"/>
                  </a:lnTo>
                  <a:lnTo>
                    <a:pt x="53" y="781"/>
                  </a:lnTo>
                  <a:lnTo>
                    <a:pt x="53" y="772"/>
                  </a:lnTo>
                  <a:lnTo>
                    <a:pt x="53" y="762"/>
                  </a:lnTo>
                  <a:lnTo>
                    <a:pt x="52" y="751"/>
                  </a:lnTo>
                  <a:lnTo>
                    <a:pt x="52" y="740"/>
                  </a:lnTo>
                  <a:lnTo>
                    <a:pt x="52" y="729"/>
                  </a:lnTo>
                  <a:lnTo>
                    <a:pt x="52" y="718"/>
                  </a:lnTo>
                  <a:lnTo>
                    <a:pt x="52" y="707"/>
                  </a:lnTo>
                  <a:lnTo>
                    <a:pt x="51" y="695"/>
                  </a:lnTo>
                  <a:lnTo>
                    <a:pt x="51" y="684"/>
                  </a:lnTo>
                  <a:lnTo>
                    <a:pt x="51" y="673"/>
                  </a:lnTo>
                  <a:lnTo>
                    <a:pt x="51" y="661"/>
                  </a:lnTo>
                  <a:lnTo>
                    <a:pt x="50" y="650"/>
                  </a:lnTo>
                  <a:lnTo>
                    <a:pt x="50" y="639"/>
                  </a:lnTo>
                  <a:lnTo>
                    <a:pt x="50" y="628"/>
                  </a:lnTo>
                  <a:lnTo>
                    <a:pt x="49" y="616"/>
                  </a:lnTo>
                  <a:lnTo>
                    <a:pt x="49" y="605"/>
                  </a:lnTo>
                  <a:lnTo>
                    <a:pt x="49" y="594"/>
                  </a:lnTo>
                  <a:lnTo>
                    <a:pt x="48" y="583"/>
                  </a:lnTo>
                  <a:lnTo>
                    <a:pt x="48" y="571"/>
                  </a:lnTo>
                  <a:lnTo>
                    <a:pt x="47" y="560"/>
                  </a:lnTo>
                  <a:lnTo>
                    <a:pt x="47" y="549"/>
                  </a:lnTo>
                  <a:lnTo>
                    <a:pt x="46" y="539"/>
                  </a:lnTo>
                  <a:lnTo>
                    <a:pt x="46" y="529"/>
                  </a:lnTo>
                  <a:lnTo>
                    <a:pt x="45" y="519"/>
                  </a:lnTo>
                  <a:lnTo>
                    <a:pt x="44" y="511"/>
                  </a:lnTo>
                  <a:lnTo>
                    <a:pt x="44" y="503"/>
                  </a:lnTo>
                  <a:lnTo>
                    <a:pt x="43" y="495"/>
                  </a:lnTo>
                  <a:lnTo>
                    <a:pt x="42" y="488"/>
                  </a:lnTo>
                  <a:lnTo>
                    <a:pt x="41" y="482"/>
                  </a:lnTo>
                  <a:lnTo>
                    <a:pt x="40" y="476"/>
                  </a:lnTo>
                  <a:lnTo>
                    <a:pt x="39" y="471"/>
                  </a:lnTo>
                  <a:lnTo>
                    <a:pt x="38" y="467"/>
                  </a:lnTo>
                  <a:lnTo>
                    <a:pt x="37" y="463"/>
                  </a:lnTo>
                  <a:lnTo>
                    <a:pt x="35" y="459"/>
                  </a:lnTo>
                  <a:lnTo>
                    <a:pt x="34" y="456"/>
                  </a:lnTo>
                  <a:lnTo>
                    <a:pt x="33" y="454"/>
                  </a:lnTo>
                  <a:lnTo>
                    <a:pt x="32" y="452"/>
                  </a:lnTo>
                  <a:lnTo>
                    <a:pt x="30" y="450"/>
                  </a:lnTo>
                  <a:lnTo>
                    <a:pt x="29" y="449"/>
                  </a:lnTo>
                  <a:lnTo>
                    <a:pt x="27" y="447"/>
                  </a:lnTo>
                  <a:lnTo>
                    <a:pt x="26" y="446"/>
                  </a:lnTo>
                  <a:lnTo>
                    <a:pt x="25" y="444"/>
                  </a:lnTo>
                  <a:lnTo>
                    <a:pt x="23" y="443"/>
                  </a:lnTo>
                  <a:lnTo>
                    <a:pt x="22" y="442"/>
                  </a:lnTo>
                  <a:lnTo>
                    <a:pt x="21" y="441"/>
                  </a:lnTo>
                  <a:lnTo>
                    <a:pt x="19" y="440"/>
                  </a:lnTo>
                  <a:lnTo>
                    <a:pt x="18" y="439"/>
                  </a:lnTo>
                  <a:lnTo>
                    <a:pt x="17" y="438"/>
                  </a:lnTo>
                  <a:lnTo>
                    <a:pt x="15" y="437"/>
                  </a:lnTo>
                  <a:lnTo>
                    <a:pt x="14" y="437"/>
                  </a:lnTo>
                  <a:lnTo>
                    <a:pt x="13" y="436"/>
                  </a:lnTo>
                  <a:lnTo>
                    <a:pt x="11" y="436"/>
                  </a:lnTo>
                  <a:lnTo>
                    <a:pt x="10" y="436"/>
                  </a:lnTo>
                  <a:lnTo>
                    <a:pt x="9" y="435"/>
                  </a:lnTo>
                  <a:lnTo>
                    <a:pt x="8" y="435"/>
                  </a:lnTo>
                  <a:lnTo>
                    <a:pt x="6" y="435"/>
                  </a:lnTo>
                  <a:lnTo>
                    <a:pt x="5" y="435"/>
                  </a:lnTo>
                  <a:lnTo>
                    <a:pt x="4" y="434"/>
                  </a:lnTo>
                  <a:lnTo>
                    <a:pt x="3" y="434"/>
                  </a:lnTo>
                  <a:lnTo>
                    <a:pt x="2" y="434"/>
                  </a:lnTo>
                  <a:lnTo>
                    <a:pt x="1" y="434"/>
                  </a:lnTo>
                  <a:lnTo>
                    <a:pt x="0" y="434"/>
                  </a:lnTo>
                  <a:lnTo>
                    <a:pt x="1" y="434"/>
                  </a:lnTo>
                  <a:lnTo>
                    <a:pt x="1" y="433"/>
                  </a:lnTo>
                  <a:lnTo>
                    <a:pt x="2" y="433"/>
                  </a:lnTo>
                  <a:lnTo>
                    <a:pt x="3" y="433"/>
                  </a:lnTo>
                  <a:lnTo>
                    <a:pt x="4" y="433"/>
                  </a:lnTo>
                  <a:lnTo>
                    <a:pt x="5" y="433"/>
                  </a:lnTo>
                  <a:lnTo>
                    <a:pt x="5" y="432"/>
                  </a:lnTo>
                  <a:lnTo>
                    <a:pt x="6" y="432"/>
                  </a:lnTo>
                  <a:lnTo>
                    <a:pt x="8" y="432"/>
                  </a:lnTo>
                  <a:lnTo>
                    <a:pt x="9" y="432"/>
                  </a:lnTo>
                  <a:lnTo>
                    <a:pt x="10" y="432"/>
                  </a:lnTo>
                  <a:lnTo>
                    <a:pt x="11" y="431"/>
                  </a:lnTo>
                  <a:lnTo>
                    <a:pt x="13" y="431"/>
                  </a:lnTo>
                  <a:lnTo>
                    <a:pt x="14" y="430"/>
                  </a:lnTo>
                  <a:lnTo>
                    <a:pt x="15" y="430"/>
                  </a:lnTo>
                  <a:lnTo>
                    <a:pt x="17" y="429"/>
                  </a:lnTo>
                  <a:lnTo>
                    <a:pt x="18" y="428"/>
                  </a:lnTo>
                  <a:lnTo>
                    <a:pt x="19" y="428"/>
                  </a:lnTo>
                  <a:lnTo>
                    <a:pt x="21" y="427"/>
                  </a:lnTo>
                  <a:lnTo>
                    <a:pt x="22" y="426"/>
                  </a:lnTo>
                  <a:lnTo>
                    <a:pt x="23" y="424"/>
                  </a:lnTo>
                  <a:lnTo>
                    <a:pt x="25" y="423"/>
                  </a:lnTo>
                  <a:lnTo>
                    <a:pt x="26" y="422"/>
                  </a:lnTo>
                  <a:lnTo>
                    <a:pt x="27" y="420"/>
                  </a:lnTo>
                  <a:lnTo>
                    <a:pt x="29" y="419"/>
                  </a:lnTo>
                  <a:lnTo>
                    <a:pt x="30" y="417"/>
                  </a:lnTo>
                  <a:lnTo>
                    <a:pt x="32" y="415"/>
                  </a:lnTo>
                  <a:lnTo>
                    <a:pt x="33" y="413"/>
                  </a:lnTo>
                  <a:lnTo>
                    <a:pt x="34" y="411"/>
                  </a:lnTo>
                  <a:lnTo>
                    <a:pt x="35" y="408"/>
                  </a:lnTo>
                  <a:lnTo>
                    <a:pt x="37" y="405"/>
                  </a:lnTo>
                  <a:lnTo>
                    <a:pt x="38" y="401"/>
                  </a:lnTo>
                  <a:lnTo>
                    <a:pt x="39" y="396"/>
                  </a:lnTo>
                  <a:lnTo>
                    <a:pt x="40" y="391"/>
                  </a:lnTo>
                  <a:lnTo>
                    <a:pt x="41" y="385"/>
                  </a:lnTo>
                  <a:lnTo>
                    <a:pt x="42" y="379"/>
                  </a:lnTo>
                  <a:lnTo>
                    <a:pt x="43" y="372"/>
                  </a:lnTo>
                  <a:lnTo>
                    <a:pt x="44" y="364"/>
                  </a:lnTo>
                  <a:lnTo>
                    <a:pt x="44" y="356"/>
                  </a:lnTo>
                  <a:lnTo>
                    <a:pt x="45" y="348"/>
                  </a:lnTo>
                  <a:lnTo>
                    <a:pt x="46" y="339"/>
                  </a:lnTo>
                  <a:lnTo>
                    <a:pt x="46" y="329"/>
                  </a:lnTo>
                  <a:lnTo>
                    <a:pt x="47" y="318"/>
                  </a:lnTo>
                  <a:lnTo>
                    <a:pt x="47" y="307"/>
                  </a:lnTo>
                  <a:lnTo>
                    <a:pt x="48" y="296"/>
                  </a:lnTo>
                  <a:lnTo>
                    <a:pt x="48" y="285"/>
                  </a:lnTo>
                  <a:lnTo>
                    <a:pt x="49" y="273"/>
                  </a:lnTo>
                  <a:lnTo>
                    <a:pt x="49" y="262"/>
                  </a:lnTo>
                  <a:lnTo>
                    <a:pt x="49" y="251"/>
                  </a:lnTo>
                  <a:lnTo>
                    <a:pt x="50" y="240"/>
                  </a:lnTo>
                  <a:lnTo>
                    <a:pt x="50" y="228"/>
                  </a:lnTo>
                  <a:lnTo>
                    <a:pt x="50" y="217"/>
                  </a:lnTo>
                  <a:lnTo>
                    <a:pt x="51" y="206"/>
                  </a:lnTo>
                  <a:lnTo>
                    <a:pt x="51" y="195"/>
                  </a:lnTo>
                  <a:lnTo>
                    <a:pt x="51" y="183"/>
                  </a:lnTo>
                  <a:lnTo>
                    <a:pt x="51" y="172"/>
                  </a:lnTo>
                  <a:lnTo>
                    <a:pt x="52" y="161"/>
                  </a:lnTo>
                  <a:lnTo>
                    <a:pt x="52" y="149"/>
                  </a:lnTo>
                  <a:lnTo>
                    <a:pt x="52" y="138"/>
                  </a:lnTo>
                  <a:lnTo>
                    <a:pt x="52" y="127"/>
                  </a:lnTo>
                  <a:lnTo>
                    <a:pt x="52" y="116"/>
                  </a:lnTo>
                  <a:lnTo>
                    <a:pt x="53" y="105"/>
                  </a:lnTo>
                  <a:lnTo>
                    <a:pt x="53" y="96"/>
                  </a:lnTo>
                  <a:lnTo>
                    <a:pt x="53" y="86"/>
                  </a:lnTo>
                  <a:lnTo>
                    <a:pt x="54" y="78"/>
                  </a:lnTo>
                  <a:lnTo>
                    <a:pt x="54" y="70"/>
                  </a:lnTo>
                  <a:lnTo>
                    <a:pt x="55" y="62"/>
                  </a:lnTo>
                  <a:lnTo>
                    <a:pt x="56" y="56"/>
                  </a:lnTo>
                  <a:lnTo>
                    <a:pt x="57" y="49"/>
                  </a:lnTo>
                  <a:lnTo>
                    <a:pt x="57" y="44"/>
                  </a:lnTo>
                  <a:lnTo>
                    <a:pt x="58" y="39"/>
                  </a:lnTo>
                  <a:lnTo>
                    <a:pt x="59" y="34"/>
                  </a:lnTo>
                  <a:lnTo>
                    <a:pt x="60" y="30"/>
                  </a:lnTo>
                  <a:lnTo>
                    <a:pt x="62" y="27"/>
                  </a:lnTo>
                  <a:lnTo>
                    <a:pt x="63" y="24"/>
                  </a:lnTo>
                  <a:lnTo>
                    <a:pt x="64" y="22"/>
                  </a:lnTo>
                  <a:lnTo>
                    <a:pt x="65" y="20"/>
                  </a:lnTo>
                  <a:lnTo>
                    <a:pt x="67" y="19"/>
                  </a:lnTo>
                  <a:lnTo>
                    <a:pt x="68" y="17"/>
                  </a:lnTo>
                  <a:lnTo>
                    <a:pt x="69" y="16"/>
                  </a:lnTo>
                  <a:lnTo>
                    <a:pt x="70" y="14"/>
                  </a:lnTo>
                  <a:lnTo>
                    <a:pt x="72" y="13"/>
                  </a:lnTo>
                  <a:lnTo>
                    <a:pt x="73" y="12"/>
                  </a:lnTo>
                  <a:lnTo>
                    <a:pt x="74" y="10"/>
                  </a:lnTo>
                  <a:lnTo>
                    <a:pt x="75" y="9"/>
                  </a:lnTo>
                  <a:lnTo>
                    <a:pt x="76" y="8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79" y="6"/>
                  </a:lnTo>
                  <a:lnTo>
                    <a:pt x="79" y="5"/>
                  </a:lnTo>
                  <a:lnTo>
                    <a:pt x="80" y="5"/>
                  </a:lnTo>
                  <a:lnTo>
                    <a:pt x="81" y="4"/>
                  </a:lnTo>
                  <a:lnTo>
                    <a:pt x="82" y="4"/>
                  </a:lnTo>
                  <a:lnTo>
                    <a:pt x="82" y="3"/>
                  </a:lnTo>
                  <a:lnTo>
                    <a:pt x="83" y="3"/>
                  </a:lnTo>
                  <a:lnTo>
                    <a:pt x="84" y="3"/>
                  </a:lnTo>
                  <a:lnTo>
                    <a:pt x="84" y="2"/>
                  </a:lnTo>
                  <a:lnTo>
                    <a:pt x="85" y="2"/>
                  </a:lnTo>
                  <a:lnTo>
                    <a:pt x="86" y="1"/>
                  </a:lnTo>
                  <a:lnTo>
                    <a:pt x="87" y="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Text Box 18"/>
            <p:cNvSpPr txBox="1">
              <a:spLocks noChangeArrowheads="1"/>
            </p:cNvSpPr>
            <p:nvPr/>
          </p:nvSpPr>
          <p:spPr bwMode="auto">
            <a:xfrm>
              <a:off x="3697288" y="2021681"/>
              <a:ext cx="3875087" cy="2444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29" name="Text Box 19"/>
            <p:cNvSpPr txBox="1">
              <a:spLocks noChangeArrowheads="1"/>
            </p:cNvSpPr>
            <p:nvPr/>
          </p:nvSpPr>
          <p:spPr bwMode="auto">
            <a:xfrm>
              <a:off x="3697288" y="2397919"/>
              <a:ext cx="3500437" cy="2428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30" name="Text Box 20"/>
            <p:cNvSpPr txBox="1">
              <a:spLocks noChangeArrowheads="1"/>
            </p:cNvSpPr>
            <p:nvPr/>
          </p:nvSpPr>
          <p:spPr bwMode="auto">
            <a:xfrm>
              <a:off x="3697288" y="2772569"/>
              <a:ext cx="3124200" cy="2428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31" name="Text Box 21"/>
            <p:cNvSpPr txBox="1">
              <a:spLocks noChangeArrowheads="1"/>
            </p:cNvSpPr>
            <p:nvPr/>
          </p:nvSpPr>
          <p:spPr bwMode="auto">
            <a:xfrm>
              <a:off x="3697288" y="3147219"/>
              <a:ext cx="2749550" cy="2444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32" name="Text Box 22"/>
            <p:cNvSpPr txBox="1">
              <a:spLocks noChangeArrowheads="1"/>
            </p:cNvSpPr>
            <p:nvPr/>
          </p:nvSpPr>
          <p:spPr bwMode="auto">
            <a:xfrm>
              <a:off x="3697288" y="3709194"/>
              <a:ext cx="3875087" cy="24447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33" name="Text Box 23"/>
            <p:cNvSpPr txBox="1">
              <a:spLocks noChangeArrowheads="1"/>
            </p:cNvSpPr>
            <p:nvPr/>
          </p:nvSpPr>
          <p:spPr bwMode="auto">
            <a:xfrm>
              <a:off x="3697288" y="4085431"/>
              <a:ext cx="3500437" cy="24288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34" name="Text Box 24"/>
            <p:cNvSpPr txBox="1">
              <a:spLocks noChangeArrowheads="1"/>
            </p:cNvSpPr>
            <p:nvPr/>
          </p:nvSpPr>
          <p:spPr bwMode="auto">
            <a:xfrm>
              <a:off x="3697288" y="4460081"/>
              <a:ext cx="3124200" cy="24447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35" name="Text Box 25"/>
            <p:cNvSpPr txBox="1">
              <a:spLocks noChangeArrowheads="1"/>
            </p:cNvSpPr>
            <p:nvPr/>
          </p:nvSpPr>
          <p:spPr bwMode="auto">
            <a:xfrm>
              <a:off x="3697288" y="4834731"/>
              <a:ext cx="2749550" cy="24447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noFill/>
              <a:miter lim="800000"/>
              <a:headEnd/>
              <a:tailEnd/>
            </a:ln>
            <a:effectLst>
              <a:outerShdw dist="57150" dir="2700000" algn="ctr" rotWithShape="0">
                <a:srgbClr val="888888"/>
              </a:outerShdw>
            </a:effectLst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no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&lt;Item&gt;</a:t>
              </a:r>
            </a:p>
          </p:txBody>
        </p:sp>
        <p:sp>
          <p:nvSpPr>
            <p:cNvPr id="136" name="Text Box 11"/>
            <p:cNvSpPr txBox="1">
              <a:spLocks noChangeArrowheads="1"/>
            </p:cNvSpPr>
            <p:nvPr/>
          </p:nvSpPr>
          <p:spPr bwMode="auto">
            <a:xfrm>
              <a:off x="2540794" y="1528546"/>
              <a:ext cx="40005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>
              <a:lvl1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35000"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36036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3603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36036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anose="020B0604020202020204" pitchFamily="34" charset="0"/>
                </a:rPr>
                <a:t>RELATIVE IMPORTANCE</a:t>
              </a:r>
            </a:p>
          </p:txBody>
        </p:sp>
      </p:grpSp>
      <p:grpSp>
        <p:nvGrpSpPr>
          <p:cNvPr id="145" name="Group 144"/>
          <p:cNvGrpSpPr/>
          <p:nvPr>
            <p:custDataLst>
              <p:custData r:id="rId3"/>
            </p:custDataLst>
          </p:nvPr>
        </p:nvGrpSpPr>
        <p:grpSpPr>
          <a:xfrm>
            <a:off x="1463841" y="2946179"/>
            <a:ext cx="5476511" cy="3220966"/>
            <a:chOff x="3468108" y="1393595"/>
            <a:chExt cx="6626578" cy="3543063"/>
          </a:xfrm>
        </p:grpSpPr>
        <p:sp>
          <p:nvSpPr>
            <p:cNvPr id="146" name="Freeform 145"/>
            <p:cNvSpPr>
              <a:spLocks/>
            </p:cNvSpPr>
            <p:nvPr/>
          </p:nvSpPr>
          <p:spPr bwMode="blackWhite">
            <a:xfrm>
              <a:off x="7167453" y="2489808"/>
              <a:ext cx="1215284" cy="1792751"/>
            </a:xfrm>
            <a:custGeom>
              <a:avLst/>
              <a:gdLst>
                <a:gd name="connsiteX0" fmla="*/ 1215284 w 1215284"/>
                <a:gd name="connsiteY0" fmla="*/ 0 h 1792751"/>
                <a:gd name="connsiteX1" fmla="*/ 1215284 w 1215284"/>
                <a:gd name="connsiteY1" fmla="*/ 1792751 h 1792751"/>
                <a:gd name="connsiteX2" fmla="*/ 1480 w 1215284"/>
                <a:gd name="connsiteY2" fmla="*/ 1792751 h 1792751"/>
                <a:gd name="connsiteX3" fmla="*/ 0 w 1215284"/>
                <a:gd name="connsiteY3" fmla="*/ 558576 h 1792751"/>
                <a:gd name="connsiteX4" fmla="*/ 182401 w 1215284"/>
                <a:gd name="connsiteY4" fmla="*/ 489145 h 1792751"/>
                <a:gd name="connsiteX5" fmla="*/ 1117682 w 1215284"/>
                <a:gd name="connsiteY5" fmla="*/ 54179 h 1792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5284" h="1792751">
                  <a:moveTo>
                    <a:pt x="1215284" y="0"/>
                  </a:moveTo>
                  <a:lnTo>
                    <a:pt x="1215284" y="1792751"/>
                  </a:lnTo>
                  <a:lnTo>
                    <a:pt x="1480" y="1792751"/>
                  </a:lnTo>
                  <a:lnTo>
                    <a:pt x="0" y="558576"/>
                  </a:lnTo>
                  <a:lnTo>
                    <a:pt x="182401" y="489145"/>
                  </a:lnTo>
                  <a:cubicBezTo>
                    <a:pt x="502416" y="358471"/>
                    <a:pt x="814475" y="213194"/>
                    <a:pt x="1117682" y="54179"/>
                  </a:cubicBezTo>
                  <a:close/>
                </a:path>
              </a:pathLst>
            </a:custGeom>
            <a:solidFill>
              <a:srgbClr val="A6D86E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50" b="0" i="0" u="none" strike="noStrike" kern="0" cap="none" spc="0" normalizeH="0" baseline="0" noProof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blackWhite">
            <a:xfrm>
              <a:off x="5945969" y="3050279"/>
              <a:ext cx="1216505" cy="1232392"/>
            </a:xfrm>
            <a:custGeom>
              <a:avLst/>
              <a:gdLst>
                <a:gd name="connsiteX0" fmla="*/ 1216505 w 1216505"/>
                <a:gd name="connsiteY0" fmla="*/ 0 h 1232392"/>
                <a:gd name="connsiteX1" fmla="*/ 1214891 w 1216505"/>
                <a:gd name="connsiteY1" fmla="*/ 1232392 h 1232392"/>
                <a:gd name="connsiteX2" fmla="*/ 0 w 1216505"/>
                <a:gd name="connsiteY2" fmla="*/ 1232392 h 1232392"/>
                <a:gd name="connsiteX3" fmla="*/ 0 w 1216505"/>
                <a:gd name="connsiteY3" fmla="*/ 391399 h 1232392"/>
                <a:gd name="connsiteX4" fmla="*/ 420869 w 1216505"/>
                <a:gd name="connsiteY4" fmla="*/ 276019 h 1232392"/>
                <a:gd name="connsiteX5" fmla="*/ 918008 w 1216505"/>
                <a:gd name="connsiteY5" fmla="*/ 113624 h 1232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6505" h="1232392">
                  <a:moveTo>
                    <a:pt x="1216505" y="0"/>
                  </a:moveTo>
                  <a:lnTo>
                    <a:pt x="1214891" y="1232392"/>
                  </a:lnTo>
                  <a:lnTo>
                    <a:pt x="0" y="1232392"/>
                  </a:lnTo>
                  <a:lnTo>
                    <a:pt x="0" y="391399"/>
                  </a:lnTo>
                  <a:lnTo>
                    <a:pt x="420869" y="276019"/>
                  </a:lnTo>
                  <a:cubicBezTo>
                    <a:pt x="588384" y="225718"/>
                    <a:pt x="754134" y="171551"/>
                    <a:pt x="918008" y="11362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50" b="0" i="0" u="none" strike="noStrike" kern="0" cap="none" spc="0" normalizeH="0" baseline="0" noProof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</a:endParaRPr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blackWhite">
            <a:xfrm>
              <a:off x="4714087" y="3442838"/>
              <a:ext cx="1227657" cy="839629"/>
            </a:xfrm>
            <a:custGeom>
              <a:avLst/>
              <a:gdLst>
                <a:gd name="connsiteX0" fmla="*/ 1227657 w 1227657"/>
                <a:gd name="connsiteY0" fmla="*/ 0 h 839629"/>
                <a:gd name="connsiteX1" fmla="*/ 1227657 w 1227657"/>
                <a:gd name="connsiteY1" fmla="*/ 839629 h 839629"/>
                <a:gd name="connsiteX2" fmla="*/ 0 w 1227657"/>
                <a:gd name="connsiteY2" fmla="*/ 839629 h 839629"/>
                <a:gd name="connsiteX3" fmla="*/ 0 w 1227657"/>
                <a:gd name="connsiteY3" fmla="*/ 241159 h 839629"/>
                <a:gd name="connsiteX4" fmla="*/ 100490 w 1227657"/>
                <a:gd name="connsiteY4" fmla="*/ 228832 h 839629"/>
                <a:gd name="connsiteX5" fmla="*/ 1145024 w 1227657"/>
                <a:gd name="connsiteY5" fmla="*/ 22653 h 83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657" h="839629">
                  <a:moveTo>
                    <a:pt x="1227657" y="0"/>
                  </a:moveTo>
                  <a:lnTo>
                    <a:pt x="1227657" y="839629"/>
                  </a:lnTo>
                  <a:lnTo>
                    <a:pt x="0" y="839629"/>
                  </a:lnTo>
                  <a:lnTo>
                    <a:pt x="0" y="241159"/>
                  </a:lnTo>
                  <a:lnTo>
                    <a:pt x="100490" y="228832"/>
                  </a:lnTo>
                  <a:cubicBezTo>
                    <a:pt x="454682" y="176584"/>
                    <a:pt x="803159" y="107569"/>
                    <a:pt x="1145024" y="22653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50" b="0" i="0" u="none" strike="noStrike" kern="0" cap="none" spc="0" normalizeH="0" baseline="0" noProof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blackWhite">
            <a:xfrm>
              <a:off x="3663929" y="3254224"/>
              <a:ext cx="785022" cy="209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noAutofit/>
            </a:bodyPr>
            <a:lstStyle>
              <a:lvl1pPr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95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0738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30313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414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986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558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130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702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Stage 1 </a:t>
              </a:r>
            </a:p>
          </p:txBody>
        </p:sp>
        <p:sp>
          <p:nvSpPr>
            <p:cNvPr id="150" name="Rectangle 7"/>
            <p:cNvSpPr>
              <a:spLocks noChangeArrowheads="1"/>
            </p:cNvSpPr>
            <p:nvPr/>
          </p:nvSpPr>
          <p:spPr bwMode="blackWhite">
            <a:xfrm>
              <a:off x="4878327" y="3043873"/>
              <a:ext cx="785022" cy="209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noAutofit/>
            </a:bodyPr>
            <a:lstStyle>
              <a:lvl1pPr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95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0738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30313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414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986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558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130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702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Stage 2 </a:t>
              </a:r>
            </a:p>
          </p:txBody>
        </p:sp>
        <p:sp>
          <p:nvSpPr>
            <p:cNvPr id="151" name="Rectangle 8"/>
            <p:cNvSpPr>
              <a:spLocks noChangeArrowheads="1"/>
            </p:cNvSpPr>
            <p:nvPr/>
          </p:nvSpPr>
          <p:spPr bwMode="blackWhite">
            <a:xfrm>
              <a:off x="6187352" y="2680534"/>
              <a:ext cx="787190" cy="209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noAutofit/>
            </a:bodyPr>
            <a:lstStyle>
              <a:lvl1pPr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95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0738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30313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414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986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558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130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702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Stage 3 </a:t>
              </a:r>
            </a:p>
          </p:txBody>
        </p:sp>
        <p:sp>
          <p:nvSpPr>
            <p:cNvPr id="152" name="Rectangle 9"/>
            <p:cNvSpPr>
              <a:spLocks noChangeArrowheads="1"/>
            </p:cNvSpPr>
            <p:nvPr/>
          </p:nvSpPr>
          <p:spPr bwMode="blackWhite">
            <a:xfrm>
              <a:off x="7394358" y="2131802"/>
              <a:ext cx="785022" cy="209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noAutofit/>
            </a:bodyPr>
            <a:lstStyle>
              <a:lvl1pPr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95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0738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30313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414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986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558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130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702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Stage 4 </a:t>
              </a: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blackWhite">
            <a:xfrm>
              <a:off x="3468108" y="3684516"/>
              <a:ext cx="1241751" cy="598155"/>
            </a:xfrm>
            <a:custGeom>
              <a:avLst/>
              <a:gdLst>
                <a:gd name="connsiteX0" fmla="*/ 1241751 w 1241751"/>
                <a:gd name="connsiteY0" fmla="*/ 0 h 598155"/>
                <a:gd name="connsiteX1" fmla="*/ 1241751 w 1241751"/>
                <a:gd name="connsiteY1" fmla="*/ 596975 h 598155"/>
                <a:gd name="connsiteX2" fmla="*/ 0 w 1241751"/>
                <a:gd name="connsiteY2" fmla="*/ 598155 h 598155"/>
                <a:gd name="connsiteX3" fmla="*/ 0 w 1241751"/>
                <a:gd name="connsiteY3" fmla="*/ 99264 h 598155"/>
                <a:gd name="connsiteX4" fmla="*/ 267643 w 1241751"/>
                <a:gd name="connsiteY4" fmla="*/ 92731 h 598155"/>
                <a:gd name="connsiteX5" fmla="*/ 811006 w 1241751"/>
                <a:gd name="connsiteY5" fmla="*/ 52842 h 5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51" h="598155">
                  <a:moveTo>
                    <a:pt x="1241751" y="0"/>
                  </a:moveTo>
                  <a:lnTo>
                    <a:pt x="1241751" y="596975"/>
                  </a:lnTo>
                  <a:lnTo>
                    <a:pt x="0" y="598155"/>
                  </a:lnTo>
                  <a:lnTo>
                    <a:pt x="0" y="99264"/>
                  </a:lnTo>
                  <a:lnTo>
                    <a:pt x="267643" y="92731"/>
                  </a:lnTo>
                  <a:cubicBezTo>
                    <a:pt x="450006" y="83806"/>
                    <a:pt x="631164" y="70474"/>
                    <a:pt x="811006" y="52842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50" b="0" i="0" u="none" strike="noStrike" kern="0" cap="none" spc="0" normalizeH="0" baseline="0" noProof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Right Arrow 153"/>
            <p:cNvSpPr/>
            <p:nvPr/>
          </p:nvSpPr>
          <p:spPr bwMode="auto">
            <a:xfrm>
              <a:off x="3468108" y="4417112"/>
              <a:ext cx="6626578" cy="519546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Increasing Business Maturity</a:t>
              </a:r>
            </a:p>
          </p:txBody>
        </p:sp>
        <p:sp>
          <p:nvSpPr>
            <p:cNvPr id="155" name="Rectangle 6"/>
            <p:cNvSpPr>
              <a:spLocks noChangeArrowheads="1"/>
            </p:cNvSpPr>
            <p:nvPr/>
          </p:nvSpPr>
          <p:spPr bwMode="blackWhite">
            <a:xfrm>
              <a:off x="3733203" y="3774986"/>
              <a:ext cx="785022" cy="526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noAutofit/>
            </a:bodyPr>
            <a:lstStyle>
              <a:lvl1pPr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95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0738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30313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414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986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558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130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702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Budget Based Planning</a:t>
              </a:r>
            </a:p>
          </p:txBody>
        </p:sp>
        <p:sp>
          <p:nvSpPr>
            <p:cNvPr id="156" name="Rectangle 7"/>
            <p:cNvSpPr>
              <a:spLocks noChangeArrowheads="1"/>
            </p:cNvSpPr>
            <p:nvPr/>
          </p:nvSpPr>
          <p:spPr bwMode="blackWhite">
            <a:xfrm>
              <a:off x="4947601" y="3683611"/>
              <a:ext cx="785022" cy="526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noAutofit/>
            </a:bodyPr>
            <a:lstStyle>
              <a:lvl1pPr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95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0738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30313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414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986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558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130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702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Forecast Based Planning </a:t>
              </a:r>
            </a:p>
          </p:txBody>
        </p:sp>
        <p:sp>
          <p:nvSpPr>
            <p:cNvPr id="157" name="Rectangle 8"/>
            <p:cNvSpPr>
              <a:spLocks noChangeArrowheads="1"/>
            </p:cNvSpPr>
            <p:nvPr/>
          </p:nvSpPr>
          <p:spPr bwMode="blackWhite">
            <a:xfrm>
              <a:off x="6144697" y="3470920"/>
              <a:ext cx="865909" cy="701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noAutofit/>
            </a:bodyPr>
            <a:lstStyle>
              <a:lvl1pPr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95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0738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30313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414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986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558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130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702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Industry Benchmark Based Planning </a:t>
              </a:r>
            </a:p>
          </p:txBody>
        </p:sp>
        <p:sp>
          <p:nvSpPr>
            <p:cNvPr id="179" name="Rectangle 9"/>
            <p:cNvSpPr>
              <a:spLocks noChangeArrowheads="1"/>
            </p:cNvSpPr>
            <p:nvPr/>
          </p:nvSpPr>
          <p:spPr bwMode="blackWhite">
            <a:xfrm>
              <a:off x="7441238" y="3286158"/>
              <a:ext cx="949876" cy="526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noAutofit/>
            </a:bodyPr>
            <a:lstStyle>
              <a:lvl1pPr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95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0738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30313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414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986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558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130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702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Strategy </a:t>
              </a:r>
            </a:p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Based </a:t>
              </a:r>
            </a:p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Planning </a:t>
              </a:r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blackWhite">
            <a:xfrm>
              <a:off x="8385110" y="1728288"/>
              <a:ext cx="1215277" cy="2553679"/>
            </a:xfrm>
            <a:custGeom>
              <a:avLst/>
              <a:gdLst>
                <a:gd name="connsiteX0" fmla="*/ 1215277 w 1215277"/>
                <a:gd name="connsiteY0" fmla="*/ 0 h 2553679"/>
                <a:gd name="connsiteX1" fmla="*/ 1215277 w 1215277"/>
                <a:gd name="connsiteY1" fmla="*/ 2553679 h 2553679"/>
                <a:gd name="connsiteX2" fmla="*/ 1474 w 1215277"/>
                <a:gd name="connsiteY2" fmla="*/ 2553679 h 2553679"/>
                <a:gd name="connsiteX3" fmla="*/ 0 w 1215277"/>
                <a:gd name="connsiteY3" fmla="*/ 760202 h 2553679"/>
                <a:gd name="connsiteX4" fmla="*/ 348084 w 1215277"/>
                <a:gd name="connsiteY4" fmla="*/ 566980 h 2553679"/>
                <a:gd name="connsiteX5" fmla="*/ 1201678 w 1215277"/>
                <a:gd name="connsiteY5" fmla="*/ 10318 h 255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5277" h="2553679">
                  <a:moveTo>
                    <a:pt x="1215277" y="0"/>
                  </a:moveTo>
                  <a:lnTo>
                    <a:pt x="1215277" y="2553679"/>
                  </a:lnTo>
                  <a:lnTo>
                    <a:pt x="1474" y="2553679"/>
                  </a:lnTo>
                  <a:lnTo>
                    <a:pt x="0" y="760202"/>
                  </a:lnTo>
                  <a:lnTo>
                    <a:pt x="348084" y="566980"/>
                  </a:lnTo>
                  <a:cubicBezTo>
                    <a:pt x="642214" y="394443"/>
                    <a:pt x="927044" y="208601"/>
                    <a:pt x="1201678" y="10318"/>
                  </a:cubicBezTo>
                  <a:close/>
                </a:path>
              </a:pathLst>
            </a:custGeom>
            <a:solidFill>
              <a:srgbClr val="92D050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050" b="0" i="0" u="none" strike="noStrike" kern="0" cap="none" spc="0" normalizeH="0" baseline="0" noProof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Rectangle 9"/>
            <p:cNvSpPr>
              <a:spLocks noChangeArrowheads="1"/>
            </p:cNvSpPr>
            <p:nvPr/>
          </p:nvSpPr>
          <p:spPr bwMode="blackWhite">
            <a:xfrm>
              <a:off x="8504696" y="1514941"/>
              <a:ext cx="785022" cy="209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noAutofit/>
            </a:bodyPr>
            <a:lstStyle>
              <a:lvl1pPr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95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0738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30313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414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986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558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130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702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Stage 5</a:t>
              </a:r>
            </a:p>
          </p:txBody>
        </p:sp>
        <p:sp>
          <p:nvSpPr>
            <p:cNvPr id="182" name="Rectangle 9"/>
            <p:cNvSpPr>
              <a:spLocks noChangeArrowheads="1"/>
            </p:cNvSpPr>
            <p:nvPr/>
          </p:nvSpPr>
          <p:spPr bwMode="blackWhite">
            <a:xfrm>
              <a:off x="8543512" y="2916042"/>
              <a:ext cx="949876" cy="526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noAutofit/>
            </a:bodyPr>
            <a:lstStyle>
              <a:lvl1pPr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095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820738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230313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641475" algn="l" defTabSz="8207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0986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5558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0130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470275" defTabSz="8207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Innovation Based </a:t>
              </a:r>
            </a:p>
            <a:p>
              <a:pPr marL="0" marR="0" lvl="0" indent="0" algn="l" defTabSz="820738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91D5D"/>
                  </a:solidFill>
                  <a:effectLst/>
                  <a:uLnTx/>
                  <a:uFillTx/>
                  <a:latin typeface="+mn-lt"/>
                </a:rPr>
                <a:t>Planning </a:t>
              </a:r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468109" y="1393595"/>
              <a:ext cx="6570746" cy="2390618"/>
            </a:xfrm>
            <a:custGeom>
              <a:avLst/>
              <a:gdLst>
                <a:gd name="connsiteX0" fmla="*/ 6635665 w 6635665"/>
                <a:gd name="connsiteY0" fmla="*/ 0 h 2601767"/>
                <a:gd name="connsiteX1" fmla="*/ 6635665 w 6635665"/>
                <a:gd name="connsiteY1" fmla="*/ 156542 h 2601767"/>
                <a:gd name="connsiteX2" fmla="*/ 6570746 w 6635665"/>
                <a:gd name="connsiteY2" fmla="*/ 211149 h 2601767"/>
                <a:gd name="connsiteX3" fmla="*/ 233437 w 6635665"/>
                <a:gd name="connsiteY3" fmla="*/ 2596424 h 2601767"/>
                <a:gd name="connsiteX4" fmla="*/ 0 w 6635665"/>
                <a:gd name="connsiteY4" fmla="*/ 2601767 h 2601767"/>
                <a:gd name="connsiteX5" fmla="*/ 0 w 6635665"/>
                <a:gd name="connsiteY5" fmla="*/ 2501575 h 2601767"/>
                <a:gd name="connsiteX0" fmla="*/ 6635665 w 6727105"/>
                <a:gd name="connsiteY0" fmla="*/ 0 h 2601767"/>
                <a:gd name="connsiteX1" fmla="*/ 6635665 w 6727105"/>
                <a:gd name="connsiteY1" fmla="*/ 156542 h 2601767"/>
                <a:gd name="connsiteX2" fmla="*/ 6570746 w 6727105"/>
                <a:gd name="connsiteY2" fmla="*/ 211149 h 2601767"/>
                <a:gd name="connsiteX3" fmla="*/ 233437 w 6727105"/>
                <a:gd name="connsiteY3" fmla="*/ 2596424 h 2601767"/>
                <a:gd name="connsiteX4" fmla="*/ 0 w 6727105"/>
                <a:gd name="connsiteY4" fmla="*/ 2601767 h 2601767"/>
                <a:gd name="connsiteX5" fmla="*/ 0 w 6727105"/>
                <a:gd name="connsiteY5" fmla="*/ 2501575 h 2601767"/>
                <a:gd name="connsiteX6" fmla="*/ 6727105 w 6727105"/>
                <a:gd name="connsiteY6" fmla="*/ 91440 h 2601767"/>
                <a:gd name="connsiteX0" fmla="*/ 6635665 w 6635665"/>
                <a:gd name="connsiteY0" fmla="*/ 0 h 2601767"/>
                <a:gd name="connsiteX1" fmla="*/ 6635665 w 6635665"/>
                <a:gd name="connsiteY1" fmla="*/ 156542 h 2601767"/>
                <a:gd name="connsiteX2" fmla="*/ 6570746 w 6635665"/>
                <a:gd name="connsiteY2" fmla="*/ 211149 h 2601767"/>
                <a:gd name="connsiteX3" fmla="*/ 233437 w 6635665"/>
                <a:gd name="connsiteY3" fmla="*/ 2596424 h 2601767"/>
                <a:gd name="connsiteX4" fmla="*/ 0 w 6635665"/>
                <a:gd name="connsiteY4" fmla="*/ 2601767 h 2601767"/>
                <a:gd name="connsiteX5" fmla="*/ 0 w 6635665"/>
                <a:gd name="connsiteY5" fmla="*/ 2501575 h 2601767"/>
                <a:gd name="connsiteX0" fmla="*/ 6635665 w 6635665"/>
                <a:gd name="connsiteY0" fmla="*/ 0 h 2445225"/>
                <a:gd name="connsiteX1" fmla="*/ 6570746 w 6635665"/>
                <a:gd name="connsiteY1" fmla="*/ 54607 h 2445225"/>
                <a:gd name="connsiteX2" fmla="*/ 233437 w 6635665"/>
                <a:gd name="connsiteY2" fmla="*/ 2439882 h 2445225"/>
                <a:gd name="connsiteX3" fmla="*/ 0 w 6635665"/>
                <a:gd name="connsiteY3" fmla="*/ 2445225 h 2445225"/>
                <a:gd name="connsiteX4" fmla="*/ 0 w 6635665"/>
                <a:gd name="connsiteY4" fmla="*/ 2345033 h 2445225"/>
                <a:gd name="connsiteX0" fmla="*/ 6570746 w 6570746"/>
                <a:gd name="connsiteY0" fmla="*/ 0 h 2390618"/>
                <a:gd name="connsiteX1" fmla="*/ 233437 w 6570746"/>
                <a:gd name="connsiteY1" fmla="*/ 2385275 h 2390618"/>
                <a:gd name="connsiteX2" fmla="*/ 0 w 6570746"/>
                <a:gd name="connsiteY2" fmla="*/ 2390618 h 2390618"/>
                <a:gd name="connsiteX3" fmla="*/ 0 w 6570746"/>
                <a:gd name="connsiteY3" fmla="*/ 2290426 h 2390618"/>
                <a:gd name="connsiteX0" fmla="*/ 6570746 w 6570746"/>
                <a:gd name="connsiteY0" fmla="*/ 0 h 2390618"/>
                <a:gd name="connsiteX1" fmla="*/ 233437 w 6570746"/>
                <a:gd name="connsiteY1" fmla="*/ 2385275 h 2390618"/>
                <a:gd name="connsiteX2" fmla="*/ 0 w 6570746"/>
                <a:gd name="connsiteY2" fmla="*/ 2390618 h 2390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0746" h="2390618">
                  <a:moveTo>
                    <a:pt x="6570746" y="0"/>
                  </a:moveTo>
                  <a:cubicBezTo>
                    <a:pt x="4837629" y="1397180"/>
                    <a:pt x="2639614" y="2274891"/>
                    <a:pt x="233437" y="2385275"/>
                  </a:cubicBezTo>
                  <a:lnTo>
                    <a:pt x="0" y="239061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</p:spTree>
    <p:extLst>
      <p:ext uri="{BB962C8B-B14F-4D97-AF65-F5344CB8AC3E}">
        <p14:creationId xmlns:p14="http://schemas.microsoft.com/office/powerpoint/2010/main" val="17628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9402" y="123549"/>
            <a:ext cx="11407076" cy="995915"/>
          </a:xfrm>
        </p:spPr>
        <p:txBody>
          <a:bodyPr>
            <a:normAutofit/>
          </a:bodyPr>
          <a:lstStyle/>
          <a:p>
            <a:r>
              <a:rPr lang="en-IN" dirty="0" smtClean="0"/>
              <a:t>Choose from 100s of categories in Object Store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4</a:t>
            </a:fld>
            <a:endParaRPr lang="en-IN" dirty="0"/>
          </a:p>
        </p:txBody>
      </p:sp>
      <p:sp>
        <p:nvSpPr>
          <p:cNvPr id="120" name="Rectangle 119">
            <a:hlinkClick r:id="rId2"/>
          </p:cNvPr>
          <p:cNvSpPr/>
          <p:nvPr/>
        </p:nvSpPr>
        <p:spPr>
          <a:xfrm>
            <a:off x="5691165" y="6198617"/>
            <a:ext cx="6500835" cy="25935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Watch Video: https://www.next2office.com/Tutorials.aspx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9402" y="3648993"/>
            <a:ext cx="2127219" cy="775491"/>
          </a:xfrm>
          <a:prstGeom prst="rightArrow">
            <a:avLst>
              <a:gd name="adj1" fmla="val 75000"/>
              <a:gd name="adj2" fmla="val 2411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Business Operations</a:t>
            </a:r>
            <a:endParaRPr lang="en-IN" sz="2000" dirty="0"/>
          </a:p>
        </p:txBody>
      </p:sp>
      <p:sp>
        <p:nvSpPr>
          <p:cNvPr id="23" name="Right Arrow 22"/>
          <p:cNvSpPr/>
          <p:nvPr/>
        </p:nvSpPr>
        <p:spPr>
          <a:xfrm flipH="1">
            <a:off x="9874211" y="5373718"/>
            <a:ext cx="2127219" cy="775491"/>
          </a:xfrm>
          <a:prstGeom prst="rightArrow">
            <a:avLst>
              <a:gd name="adj1" fmla="val 75000"/>
              <a:gd name="adj2" fmla="val 24117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Download in 1 click</a:t>
            </a:r>
            <a:endParaRPr lang="en-IN" sz="2000" dirty="0"/>
          </a:p>
        </p:txBody>
      </p:sp>
      <p:sp>
        <p:nvSpPr>
          <p:cNvPr id="8" name="Right Brace 7"/>
          <p:cNvSpPr/>
          <p:nvPr/>
        </p:nvSpPr>
        <p:spPr>
          <a:xfrm>
            <a:off x="10021761" y="1413353"/>
            <a:ext cx="452416" cy="3952318"/>
          </a:xfrm>
          <a:prstGeom prst="rightBrace">
            <a:avLst>
              <a:gd name="adj1" fmla="val 76851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0647902" y="1860704"/>
            <a:ext cx="1285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Dozens of icons related to various aspects of business</a:t>
            </a:r>
            <a:endParaRPr lang="en-IN" sz="2400" b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621" y="1026167"/>
            <a:ext cx="7601785" cy="508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82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power of DrawingBoard’s Shapes Panel 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4D0CD4F-10F5-416E-A3B8-71BC266F96DA}" type="datetime3">
              <a:rPr lang="en-IN" smtClean="0"/>
              <a:t>30 November 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Copyright Next2Office.com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EAD3-E111-43DE-97B3-3BF0CED96B9A}" type="slidenum">
              <a:rPr lang="en-IN" smtClean="0"/>
              <a:t>5</a:t>
            </a:fld>
            <a:endParaRPr lang="en-IN" dirty="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490145" y="2172128"/>
            <a:ext cx="10889696" cy="3909840"/>
            <a:chOff x="415190" y="1236315"/>
            <a:chExt cx="13790720" cy="4951425"/>
          </a:xfrm>
        </p:grpSpPr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0" y="1236315"/>
              <a:ext cx="8052365" cy="4951425"/>
            </a:xfrm>
            <a:prstGeom prst="rect">
              <a:avLst/>
            </a:prstGeom>
          </p:spPr>
        </p:pic>
        <p:cxnSp>
          <p:nvCxnSpPr>
            <p:cNvPr id="112" name="Straight Arrow Connector 111"/>
            <p:cNvCxnSpPr/>
            <p:nvPr/>
          </p:nvCxnSpPr>
          <p:spPr>
            <a:xfrm flipV="1">
              <a:off x="6902476" y="2449284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6902476" y="2906484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6902476" y="3712027"/>
              <a:ext cx="223151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5540111" y="4724400"/>
              <a:ext cx="359388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9137173" y="2220034"/>
              <a:ext cx="5068737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Smart Search Feature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9137172" y="2656765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Objects organized into category for meaningful classification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9137172" y="3539811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Objects displayed as icons with names and description 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9137172" y="4488173"/>
              <a:ext cx="5068736" cy="4367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N" sz="1200" dirty="0" smtClean="0">
                  <a:solidFill>
                    <a:schemeClr val="tx1"/>
                  </a:solidFill>
                </a:rPr>
                <a:t>Drag and Drop action to insert the object into your slide</a:t>
              </a:r>
              <a:endParaRPr lang="en-IN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0" name="Rectangle 119">
            <a:hlinkClick r:id="rId3"/>
          </p:cNvPr>
          <p:cNvSpPr/>
          <p:nvPr/>
        </p:nvSpPr>
        <p:spPr>
          <a:xfrm>
            <a:off x="5691165" y="6198617"/>
            <a:ext cx="6500835" cy="25935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dirty="0" smtClean="0">
                <a:solidFill>
                  <a:schemeClr val="bg1"/>
                </a:solidFill>
              </a:rPr>
              <a:t>Watch Video: https://www.next2office.com/Tutorials.aspx</a:t>
            </a:r>
            <a:endParaRPr lang="en-IN" sz="1600" dirty="0">
              <a:solidFill>
                <a:schemeClr val="bg1"/>
              </a:solidFill>
            </a:endParaRPr>
          </a:p>
        </p:txBody>
      </p:sp>
      <p:pic>
        <p:nvPicPr>
          <p:cNvPr id="121" name="Picture 1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713" y="1112832"/>
            <a:ext cx="10076033" cy="103822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2" name="Group 121"/>
          <p:cNvGrpSpPr/>
          <p:nvPr/>
        </p:nvGrpSpPr>
        <p:grpSpPr>
          <a:xfrm>
            <a:off x="9755387" y="1260834"/>
            <a:ext cx="491739" cy="1322155"/>
            <a:chOff x="9169593" y="1057275"/>
            <a:chExt cx="491739" cy="1092690"/>
          </a:xfrm>
        </p:grpSpPr>
        <p:sp>
          <p:nvSpPr>
            <p:cNvPr id="123" name="Rectangle 122"/>
            <p:cNvSpPr/>
            <p:nvPr/>
          </p:nvSpPr>
          <p:spPr>
            <a:xfrm>
              <a:off x="9169593" y="1057275"/>
              <a:ext cx="491739" cy="66073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24" name="Down Arrow 123"/>
            <p:cNvSpPr/>
            <p:nvPr/>
          </p:nvSpPr>
          <p:spPr>
            <a:xfrm>
              <a:off x="9238128" y="1705388"/>
              <a:ext cx="354666" cy="444577"/>
            </a:xfrm>
            <a:prstGeom prst="down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11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69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9e5cb403-2c1c-4451-8183-14e37d42e263" Revision="1" Category="BusinessStrategyIcons" StencilVersion="1.0"/>
</Control>
</file>

<file path=customXml/item10.xml><?xml version="1.0" encoding="utf-8"?>
<Control xmlns="http://schemas.microsoft.com/VisualStudio/2011/storyboarding/control">
  <Id Name="aba243d5-e8b8-47a5-9ae5-f3969ec41c2a" Revision="1" Category="BusinessStrategyIcons" StencilVersion="1.0"/>
</Control>
</file>

<file path=customXml/item11.xml><?xml version="1.0" encoding="utf-8"?>
<Control xmlns="http://schemas.microsoft.com/VisualStudio/2011/storyboarding/control">
  <Id Name="8d6ec7ab-0555-4c5d-9c30-fa86b33aaaff" Revision="1" Category="BusinessStrategyIcons" StencilVersion="1.0"/>
</Control>
</file>

<file path=customXml/item12.xml><?xml version="1.0" encoding="utf-8"?>
<Control xmlns="http://schemas.microsoft.com/VisualStudio/2011/storyboarding/control">
  <Id Name="1556aa65-9b62-4762-831c-0cc43fcacba9" Revision="1" Category="BusinessStrategyIcons" StencilVersion="1.0"/>
</Control>
</file>

<file path=customXml/item13.xml><?xml version="1.0" encoding="utf-8"?>
<Control xmlns="http://schemas.microsoft.com/VisualStudio/2011/storyboarding/control">
  <Id Name="cd64e396-2f5c-4caf-a3c9-8b734e476442" Revision="1" Category="BusinessStrategyIcons" StencilVersion="1.0"/>
</Control>
</file>

<file path=customXml/item14.xml><?xml version="1.0" encoding="utf-8"?>
<Control xmlns="http://schemas.microsoft.com/VisualStudio/2011/storyboarding/control">
  <Id Name="aba243d5-e8b8-47a5-9ae5-f3969ec41c2a" Revision="1" Category="BusinessStrategyIcons" StencilVersion="1.0"/>
</Control>
</file>

<file path=customXml/item15.xml><?xml version="1.0" encoding="utf-8"?>
<Control xmlns="http://schemas.microsoft.com/VisualStudio/2011/storyboarding/control">
  <Id Name="c7152378-1508-4312-9be5-0741447f3809" Revision="1" Category="WorkingProfessionalsIcons" StencilVersion="1.0"/>
</Control>
</file>

<file path=customXml/item16.xml><?xml version="1.0" encoding="utf-8"?>
<Control xmlns="http://schemas.microsoft.com/VisualStudio/2011/storyboarding/control">
  <Id Name="e66455f4-d3de-4af9-8a15-7f4ab4a7c544" Revision="1" Category="BusinessStrategyIcons" StencilVersion="1.0"/>
</Control>
</file>

<file path=customXml/item17.xml><?xml version="1.0" encoding="utf-8"?>
<Control xmlns="http://schemas.microsoft.com/VisualStudio/2011/storyboarding/control">
  <Id Name="1556aa65-9b62-4762-831c-0cc43fcacba9" Revision="1" Category="BusinessStrategyIcons" StencilVersion="1.0"/>
</Control>
</file>

<file path=customXml/item18.xml><?xml version="1.0" encoding="utf-8"?>
<Control xmlns="http://schemas.microsoft.com/VisualStudio/2011/storyboarding/control">
  <Id Name="5603b193-8ef7-43c2-bdf8-3ba3bab14d68" Revision="1" Category="BusinessStrategyIcons" StencilVersion="1.0"/>
</Control>
</file>

<file path=customXml/item19.xml><?xml version="1.0" encoding="utf-8"?>
<Control xmlns="http://schemas.microsoft.com/VisualStudio/2011/storyboarding/control">
  <Id Name="2896fb48-bba4-4a84-8aa4-f68df77a79fe" Revision="1" Category="BusinessOperations" StencilVersion="1.0"/>
</Control>
</file>

<file path=customXml/item2.xml><?xml version="1.0" encoding="utf-8"?>
<Control xmlns="http://schemas.microsoft.com/VisualStudio/2011/storyboarding/control">
  <Id Name="e66455f4-d3de-4af9-8a15-7f4ab4a7c544" Revision="1" Category="BusinessStrategyIcons" StencilVersion="1.0"/>
</Control>
</file>

<file path=customXml/item20.xml><?xml version="1.0" encoding="utf-8"?>
<Control xmlns="http://schemas.microsoft.com/VisualStudio/2011/storyboarding/control">
  <Id Name="5f7bfbc2-9219-4449-acac-4f94a1e8c533" Revision="1" Category="BusinessOperations" StencilVersion="1.0"/>
</Control>
</file>

<file path=customXml/item21.xml><?xml version="1.0" encoding="utf-8"?>
<Control xmlns="http://schemas.microsoft.com/VisualStudio/2011/storyboarding/control">
  <Id Name="3db78d23-4587-4f74-a9da-8ec41885ea66" Revision="1" Category="BusinessOperations" StencilVersion="1.0"/>
</Control>
</file>

<file path=customXml/item22.xml><?xml version="1.0" encoding="utf-8"?>
<Control xmlns="http://schemas.microsoft.com/VisualStudio/2011/storyboarding/control">
  <Id Name="a6acee9e-5edf-4544-bcfb-c058f742b534" Revision="1" Category="BusinessOperations" StencilVersion="1.0"/>
</Control>
</file>

<file path=customXml/item3.xml><?xml version="1.0" encoding="utf-8"?>
<Control xmlns="http://schemas.microsoft.com/VisualStudio/2011/storyboarding/control">
  <Id Name="cd64e396-2f5c-4caf-a3c9-8b734e476442" Revision="1" Category="BusinessStrategyIcons" StencilVersion="1.0"/>
</Control>
</file>

<file path=customXml/item4.xml><?xml version="1.0" encoding="utf-8"?>
<Control xmlns="http://schemas.microsoft.com/VisualStudio/2011/storyboarding/control">
  <Id Name="8d6ec7ab-0555-4c5d-9c30-fa86b33aaaff" Revision="1" Category="BusinessStrategyIcons" StencilVersion="1.0"/>
</Control>
</file>

<file path=customXml/item5.xml><?xml version="1.0" encoding="utf-8"?>
<Control xmlns="http://schemas.microsoft.com/VisualStudio/2011/storyboarding/control">
  <Id Name="4ad081e7-3447-4f6e-b9bf-d7a0e188475f" Revision="1" Category="BusinessStrategyIcons" StencilVersion="1.0"/>
</Control>
</file>

<file path=customXml/item6.xml><?xml version="1.0" encoding="utf-8"?>
<Control xmlns="http://schemas.microsoft.com/VisualStudio/2011/storyboarding/control">
  <Id Name="f35e3a05-1d13-42bc-9ea6-e7d174f4f89a" Revision="1" Category="HealthandFitness" StencilVersion="1.0"/>
</Control>
</file>

<file path=customXml/item7.xml><?xml version="1.0" encoding="utf-8"?>
<Control xmlns="http://schemas.microsoft.com/VisualStudio/2011/storyboarding/control">
  <Id Name="5603b193-8ef7-43c2-bdf8-3ba3bab14d68" Revision="1" Category="BusinessStrategyIcons" StencilVersion="1.0"/>
</Control>
</file>

<file path=customXml/item8.xml><?xml version="1.0" encoding="utf-8"?>
<Control xmlns="http://schemas.microsoft.com/VisualStudio/2011/storyboarding/control">
  <Id Name="4ad081e7-3447-4f6e-b9bf-d7a0e188475f" Revision="1" Category="BusinessStrategyIcons" StencilVersion="1.0"/>
</Control>
</file>

<file path=customXml/item9.xml><?xml version="1.0" encoding="utf-8"?>
<Control xmlns="http://schemas.microsoft.com/VisualStudio/2011/storyboarding/control">
  <Id Name="9e5cb403-2c1c-4451-8183-14e37d42e263" Revision="1" Category="BusinessStrategyIcons" StencilVersion="1.0"/>
</Control>
</file>

<file path=customXml/itemProps1.xml><?xml version="1.0" encoding="utf-8"?>
<ds:datastoreItem xmlns:ds="http://schemas.openxmlformats.org/officeDocument/2006/customXml" ds:itemID="{314F92D3-D0AB-4850-9A80-1243E28D0846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F70483F2-D116-41C6-9E8D-E37E6A897D26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D882AAA9-95C5-4017-AADE-DA23777903FD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2CAC84CC-723B-484B-9FA3-517507CF1DC2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7AAA24CB-6ADF-4CED-8FAA-067D0EE7AB0C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0F7C4F6A-5955-494A-B3F0-AB1C8D6C5F62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C4A6F325-3F35-49DB-892A-851F97E27495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DC389A23-C44C-4F4C-A1C9-5B0BFE3F8E4A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37802C89-AAC7-40B3-94E3-3E5F6F3E8EFF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E079971C-5535-4CAD-9741-308277AB4CCE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7E942B8F-FF04-4760-8392-D24404888D08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6A4E4882-EB1D-4116-8DD7-552718F77D1F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B8C03FCC-345B-4EE4-93F8-53578B003908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3AF6D755-0CB2-458E-83E4-3955D685A225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F56F174D-3F49-4185-9CF0-0948F9A2ECB9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1F16C813-3FA9-477B-94F7-E15CFE902A07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73B07BCF-3D38-4B9B-821A-EDD439A91024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53D94C19-F86B-4876-9FCD-395B45F69309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4C72B121-0C21-40DD-8AF6-C3CCDBB51E11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E6E0ABA8-C93C-47EC-8915-F2E58B43AF4F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030DF87E-3D23-45BF-9933-2DFD5599F7DF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53B1B33F-FAAB-4ACC-9203-C24672F3AC0E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195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SimSun</vt:lpstr>
      <vt:lpstr>Arial</vt:lpstr>
      <vt:lpstr>Calibri</vt:lpstr>
      <vt:lpstr>Calibri Light</vt:lpstr>
      <vt:lpstr>Helvetica</vt:lpstr>
      <vt:lpstr>HelvLight</vt:lpstr>
      <vt:lpstr>Office Theme</vt:lpstr>
      <vt:lpstr>PowerPoint Presentation</vt:lpstr>
      <vt:lpstr>Business Stakeholders</vt:lpstr>
      <vt:lpstr>Project Management Icons </vt:lpstr>
      <vt:lpstr>Choose from 100s of categories in Object Store</vt:lpstr>
      <vt:lpstr>The power of DrawingBoard’s Shapes Panel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Avadhesh Tewari</dc:creator>
  <cp:lastModifiedBy>Avadhesh Tewari</cp:lastModifiedBy>
  <cp:revision>18</cp:revision>
  <dcterms:created xsi:type="dcterms:W3CDTF">2019-11-25T16:45:10Z</dcterms:created>
  <dcterms:modified xsi:type="dcterms:W3CDTF">2019-11-30T06:35:39Z</dcterms:modified>
</cp:coreProperties>
</file>